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82" r:id="rId13"/>
    <p:sldId id="283" r:id="rId14"/>
    <p:sldId id="266" r:id="rId15"/>
    <p:sldId id="284" r:id="rId16"/>
    <p:sldId id="272" r:id="rId17"/>
    <p:sldId id="267" r:id="rId18"/>
    <p:sldId id="268" r:id="rId19"/>
    <p:sldId id="276" r:id="rId20"/>
    <p:sldId id="277" r:id="rId21"/>
    <p:sldId id="273" r:id="rId22"/>
    <p:sldId id="278" r:id="rId23"/>
    <p:sldId id="279" r:id="rId24"/>
    <p:sldId id="280" r:id="rId25"/>
    <p:sldId id="274" r:id="rId26"/>
    <p:sldId id="275" r:id="rId27"/>
    <p:sldId id="27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3554BC-EE7F-4EBF-8F3B-A3F6A18732A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ACCC38-4722-428B-B9D2-2EC28A3E22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How can we divide polynomials?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001000" cy="58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2" y="304800"/>
            <a:ext cx="8382000" cy="12947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2" y="1752600"/>
            <a:ext cx="81224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 Bold" pitchFamily="18" charset="0"/>
              </a:rPr>
              <a:t>Last time, we used long division to divide polynomials. It worked as we'd have logically expected, but it sure was messy. </a:t>
            </a:r>
            <a:r>
              <a:rPr lang="en-US" sz="2000" dirty="0">
                <a:solidFill>
                  <a:srgbClr val="00B0F0"/>
                </a:solidFill>
                <a:latin typeface="Adobe Garamond Pro Bold" pitchFamily="18" charset="0"/>
              </a:rPr>
              <a:t>There are a few universal truths in mathematics and one of the most prevalent of these is that mathematicians are lazy.</a:t>
            </a:r>
            <a:r>
              <a:rPr lang="en-US" sz="2000" dirty="0">
                <a:latin typeface="Adobe Garamond Pro Bold" pitchFamily="18" charset="0"/>
              </a:rPr>
              <a:t> Thus, someone (actually, his name was Paolo </a:t>
            </a:r>
            <a:r>
              <a:rPr lang="en-US" sz="2000" dirty="0" err="1">
                <a:latin typeface="Adobe Garamond Pro Bold" pitchFamily="18" charset="0"/>
              </a:rPr>
              <a:t>Ruffini</a:t>
            </a:r>
            <a:r>
              <a:rPr lang="en-US" sz="2000" dirty="0">
                <a:latin typeface="Adobe Garamond Pro Bold" pitchFamily="18" charset="0"/>
              </a:rPr>
              <a:t> </a:t>
            </a:r>
            <a:r>
              <a:rPr lang="en-US" sz="2000" dirty="0" smtClean="0">
                <a:latin typeface="Adobe Garamond Pro Bold" pitchFamily="18" charset="0"/>
              </a:rPr>
              <a:t>(from Italy) and </a:t>
            </a:r>
            <a:r>
              <a:rPr lang="en-US" sz="2000" dirty="0">
                <a:latin typeface="Adobe Garamond Pro Bold" pitchFamily="18" charset="0"/>
              </a:rPr>
              <a:t>the year was 1809) invented a cleaner, faster, and simpler way to do division called synthetic division. It's also called </a:t>
            </a:r>
            <a:r>
              <a:rPr lang="en-US" sz="2000" dirty="0" err="1">
                <a:latin typeface="Adobe Garamond Pro Bold" pitchFamily="18" charset="0"/>
              </a:rPr>
              <a:t>Ruffini's</a:t>
            </a:r>
            <a:r>
              <a:rPr lang="en-US" sz="2000" dirty="0">
                <a:latin typeface="Adobe Garamond Pro Bold" pitchFamily="18" charset="0"/>
              </a:rPr>
              <a:t> rule to give the creator some credit, although you probably won't see that in too many algebra books. </a:t>
            </a:r>
            <a:endParaRPr lang="en-US" sz="2000" dirty="0" smtClean="0">
              <a:latin typeface="Adobe Garamond Pro Bold" pitchFamily="18" charset="0"/>
            </a:endParaRPr>
          </a:p>
          <a:p>
            <a:endParaRPr lang="en-US" sz="2000" dirty="0">
              <a:latin typeface="Adobe Garamond Pro Bold" pitchFamily="18" charset="0"/>
            </a:endParaRPr>
          </a:p>
          <a:p>
            <a:r>
              <a:rPr lang="en-US" sz="2000" dirty="0" smtClean="0">
                <a:latin typeface="Adobe Garamond Pro Bold" pitchFamily="18" charset="0"/>
              </a:rPr>
              <a:t>There </a:t>
            </a:r>
            <a:r>
              <a:rPr lang="en-US" sz="2000" dirty="0">
                <a:latin typeface="Adobe Garamond Pro Bold" pitchFamily="18" charset="0"/>
              </a:rPr>
              <a:t>is a caveat: </a:t>
            </a:r>
            <a:r>
              <a:rPr lang="en-US" sz="2000" dirty="0">
                <a:solidFill>
                  <a:srgbClr val="00B050"/>
                </a:solidFill>
                <a:latin typeface="Adobe Garamond Pro Bold" pitchFamily="18" charset="0"/>
              </a:rPr>
              <a:t>Synthetic division ONLY works when you are dividing f(x) by a binomial of the form x-k.</a:t>
            </a:r>
          </a:p>
        </p:txBody>
      </p:sp>
    </p:spTree>
    <p:extLst>
      <p:ext uri="{BB962C8B-B14F-4D97-AF65-F5344CB8AC3E}">
        <p14:creationId xmlns:p14="http://schemas.microsoft.com/office/powerpoint/2010/main" val="9434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1143000"/>
                <a:ext cx="3282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+2)÷(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143000"/>
                <a:ext cx="328230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3657600"/>
                <a:ext cx="34874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−13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+15) ÷(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657600"/>
                <a:ext cx="348749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0600" y="685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go back to the example and number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228600"/>
            <a:ext cx="8434313" cy="914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2" y="1219200"/>
            <a:ext cx="840786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1143000"/>
                <a:ext cx="366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+36)÷(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+9)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143000"/>
                <a:ext cx="366703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3657600"/>
                <a:ext cx="4006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(4</m:t>
                          </m:r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50</m:t>
                          </m:r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+105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+56) ÷(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292934"/>
                          </a:solidFill>
                          <a:latin typeface="Cambria Math"/>
                          <a:ea typeface="Cambria Math"/>
                        </a:rPr>
                        <m:t>+10)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657600"/>
                <a:ext cx="400686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0600" y="685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228600"/>
            <a:ext cx="8434313" cy="9144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50" y="1219200"/>
            <a:ext cx="802067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7138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138658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09" y="4953000"/>
            <a:ext cx="6477000" cy="32580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06" y="1524000"/>
            <a:ext cx="7090046" cy="44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138658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416" y="4876800"/>
            <a:ext cx="6477000" cy="32580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72334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Warm Up</a:t>
                </a:r>
              </a:p>
              <a:p>
                <a:r>
                  <a:rPr lang="en-US" sz="2400" dirty="0" smtClean="0"/>
                  <a:t>1. Solve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   </m:t>
                    </m:r>
                    <m:r>
                      <a:rPr lang="en-US" sz="2400" b="0" i="1" smtClean="0">
                        <a:latin typeface="Cambria Math"/>
                      </a:rPr>
                      <m:t>−4−9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2. Solve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−18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−10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3. Solve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+3=0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4. 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4525963"/>
              </a:xfrm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3638550" cy="3433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950" y="2590800"/>
            <a:ext cx="396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Domain:</a:t>
            </a:r>
          </a:p>
          <a:p>
            <a:r>
              <a:rPr lang="en-US" sz="2400" dirty="0" smtClean="0"/>
              <a:t>Range:</a:t>
            </a:r>
          </a:p>
          <a:p>
            <a:r>
              <a:rPr lang="en-US" sz="2400" dirty="0" smtClean="0"/>
              <a:t>Increasing:</a:t>
            </a:r>
          </a:p>
          <a:p>
            <a:r>
              <a:rPr lang="en-US" sz="2400" dirty="0" smtClean="0"/>
              <a:t>Decreasing:</a:t>
            </a:r>
          </a:p>
          <a:p>
            <a:r>
              <a:rPr lang="en-US" sz="2400" dirty="0" smtClean="0"/>
              <a:t>y-intercept:</a:t>
            </a:r>
          </a:p>
          <a:p>
            <a:r>
              <a:rPr lang="en-US" sz="2400" dirty="0" smtClean="0"/>
              <a:t>x-intercept:</a:t>
            </a:r>
          </a:p>
          <a:p>
            <a:r>
              <a:rPr lang="en-US" dirty="0" smtClean="0"/>
              <a:t>Here is a start </a:t>
            </a:r>
          </a:p>
          <a:p>
            <a:r>
              <a:rPr lang="en-US" dirty="0" smtClean="0"/>
              <a:t>to the table to </a:t>
            </a:r>
          </a:p>
          <a:p>
            <a:r>
              <a:rPr lang="en-US" dirty="0" smtClean="0"/>
              <a:t>help you: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5832"/>
              </p:ext>
            </p:extLst>
          </p:nvPr>
        </p:nvGraphicFramePr>
        <p:xfrm>
          <a:off x="3505200" y="4800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11675" y="228600"/>
            <a:ext cx="4572000" cy="12192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Please Put phones and devices in a pocket in your backpack.  </a:t>
            </a:r>
            <a:br>
              <a:rPr lang="en-US" sz="2400" dirty="0" smtClean="0"/>
            </a:br>
            <a:r>
              <a:rPr lang="en-US" sz="2400" dirty="0" smtClean="0"/>
              <a:t>Thank you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9539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138658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105400"/>
            <a:ext cx="6477000" cy="32580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740796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0999"/>
            <a:ext cx="7848600" cy="8178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16271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0999"/>
            <a:ext cx="7848600" cy="8178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219618"/>
            <a:ext cx="8382808" cy="312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0999"/>
            <a:ext cx="7848600" cy="8178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686800" cy="32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0999"/>
            <a:ext cx="7848600" cy="8178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458200" cy="309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04800"/>
            <a:ext cx="4194053" cy="304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8" y="1143000"/>
            <a:ext cx="8161902" cy="247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04800"/>
            <a:ext cx="4194053" cy="304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792906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457200"/>
                <a:ext cx="8001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Factoring Difference of Squares</a:t>
                </a:r>
              </a:p>
              <a:p>
                <a:endParaRPr lang="en-US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Factoring Sum or Difference of Cubes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Sum					Difference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)(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𝑎𝑏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80010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686" t="-893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0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534400" cy="32458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419600"/>
            <a:ext cx="424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we </a:t>
            </a:r>
            <a:r>
              <a:rPr lang="en-US" smtClean="0"/>
              <a:t>divide polynomials?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236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686800" cy="48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643514" cy="2286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56" y="3429000"/>
            <a:ext cx="8512757" cy="145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81000"/>
            <a:ext cx="8083019" cy="1905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418338"/>
            <a:ext cx="8083019" cy="14302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91000"/>
            <a:ext cx="8161827" cy="116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458200" cy="163906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285999"/>
            <a:ext cx="8312727" cy="63134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17345"/>
            <a:ext cx="7086600" cy="204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010400" cy="261341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7010400" cy="284042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562600"/>
            <a:ext cx="8039994" cy="81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34400" cy="58343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18692"/>
            <a:ext cx="8136480" cy="225790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809285"/>
            <a:ext cx="7696200" cy="3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375</Words>
  <Application>Microsoft Office PowerPoint</Application>
  <PresentationFormat>On-screen Show (4:3)</PresentationFormat>
  <Paragraphs>43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Please Put phones and devices in a pocket in your backpack.   Thank you 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18</cp:revision>
  <cp:lastPrinted>2017-10-11T15:26:52Z</cp:lastPrinted>
  <dcterms:created xsi:type="dcterms:W3CDTF">2015-09-25T18:31:28Z</dcterms:created>
  <dcterms:modified xsi:type="dcterms:W3CDTF">2019-09-30T19:45:16Z</dcterms:modified>
</cp:coreProperties>
</file>