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83" r:id="rId2"/>
    <p:sldId id="284" r:id="rId3"/>
    <p:sldId id="256" r:id="rId4"/>
    <p:sldId id="257" r:id="rId5"/>
    <p:sldId id="258" r:id="rId6"/>
    <p:sldId id="277" r:id="rId7"/>
    <p:sldId id="278" r:id="rId8"/>
    <p:sldId id="279" r:id="rId9"/>
    <p:sldId id="259" r:id="rId10"/>
    <p:sldId id="261" r:id="rId11"/>
    <p:sldId id="280" r:id="rId12"/>
    <p:sldId id="286" r:id="rId13"/>
    <p:sldId id="268" r:id="rId14"/>
    <p:sldId id="276" r:id="rId15"/>
    <p:sldId id="269" r:id="rId16"/>
    <p:sldId id="270" r:id="rId17"/>
    <p:sldId id="271" r:id="rId18"/>
    <p:sldId id="272" r:id="rId19"/>
    <p:sldId id="273" r:id="rId20"/>
    <p:sldId id="263" r:id="rId21"/>
    <p:sldId id="264" r:id="rId22"/>
    <p:sldId id="266" r:id="rId23"/>
    <p:sldId id="267" r:id="rId24"/>
    <p:sldId id="281" r:id="rId25"/>
    <p:sldId id="282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8AABF7-D04F-48EC-9F4B-4EA6FD0F1F13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B1F131-A58C-4C4C-8EA5-0A6ACA125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71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BB7636-CD5E-4B1D-8779-430055B35AD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3AB286-6D68-4DCB-B3E2-F5E9E813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B7636-CD5E-4B1D-8779-430055B35AD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AB286-6D68-4DCB-B3E2-F5E9E813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B7636-CD5E-4B1D-8779-430055B35AD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AB286-6D68-4DCB-B3E2-F5E9E813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B7636-CD5E-4B1D-8779-430055B35AD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AB286-6D68-4DCB-B3E2-F5E9E813D9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B7636-CD5E-4B1D-8779-430055B35AD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AB286-6D68-4DCB-B3E2-F5E9E813D9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B7636-CD5E-4B1D-8779-430055B35AD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AB286-6D68-4DCB-B3E2-F5E9E813D9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B7636-CD5E-4B1D-8779-430055B35AD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AB286-6D68-4DCB-B3E2-F5E9E813D9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B7636-CD5E-4B1D-8779-430055B35AD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AB286-6D68-4DCB-B3E2-F5E9E813D9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B7636-CD5E-4B1D-8779-430055B35AD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AB286-6D68-4DCB-B3E2-F5E9E813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5BB7636-CD5E-4B1D-8779-430055B35AD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3AB286-6D68-4DCB-B3E2-F5E9E813D9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BB7636-CD5E-4B1D-8779-430055B35AD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3AB286-6D68-4DCB-B3E2-F5E9E813D9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BB7636-CD5E-4B1D-8779-430055B35AD6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3AB286-6D68-4DCB-B3E2-F5E9E813D9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tm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tmp"/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5800" y="2819400"/>
                <a:ext cx="8001001" cy="761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EQ:</a:t>
                </a:r>
                <a:r>
                  <a:rPr lang="en-US" dirty="0" smtClean="0"/>
                  <a:t> What other functions can be made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? </a:t>
                </a:r>
              </a:p>
              <a:p>
                <a:r>
                  <a:rPr lang="en-US" dirty="0" smtClean="0"/>
                  <a:t>       What will their graphs look like?</a:t>
                </a:r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819400"/>
                <a:ext cx="8001001" cy="761940"/>
              </a:xfrm>
              <a:prstGeom prst="rect">
                <a:avLst/>
              </a:prstGeom>
              <a:blipFill rotWithShape="1">
                <a:blip r:embed="rId2"/>
                <a:stretch>
                  <a:fillRect l="-686" b="-12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88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404733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27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64" y="1447800"/>
            <a:ext cx="756233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57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Transformations of rational functions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    </m:t>
                    </m:r>
                    <m:r>
                      <a:rPr lang="en-US" b="0" i="1" smtClean="0">
                        <a:latin typeface="Cambria Math"/>
                      </a:rPr>
                      <m:t>𝑢𝑝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    </m:t>
                    </m:r>
                    <m:r>
                      <a:rPr lang="en-US" b="0" i="1" smtClean="0">
                        <a:latin typeface="Cambria Math"/>
                      </a:rPr>
                      <m:t>𝑑𝑜𝑤𝑛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      </m:t>
                    </m:r>
                    <m:r>
                      <a:rPr lang="en-US" b="0" i="1" smtClean="0">
                        <a:latin typeface="Cambria Math"/>
                      </a:rPr>
                      <m:t>𝑙𝑒𝑓𝑡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      </m:t>
                    </m:r>
                    <m:r>
                      <a:rPr lang="en-US" b="0" i="1" smtClean="0">
                        <a:latin typeface="Cambria Math"/>
                      </a:rPr>
                      <m:t>𝑟𝑖𝑔h𝑡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     </m:t>
                    </m:r>
                    <m:r>
                      <a:rPr lang="en-US" b="0" i="1" smtClean="0">
                        <a:latin typeface="Cambria Math"/>
                      </a:rPr>
                      <m:t>𝑟𝑒𝑓𝑙𝑒𝑐𝑡𝑖𝑜𝑛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𝑎𝑏𝑜𝑢𝑡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𝑎𝑥𝑖𝑠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404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61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1"/>
          <p:cNvSpPr txBox="1">
            <a:spLocks noChangeArrowheads="1"/>
          </p:cNvSpPr>
          <p:nvPr/>
        </p:nvSpPr>
        <p:spPr bwMode="auto">
          <a:xfrm>
            <a:off x="304800" y="2209800"/>
            <a:ext cx="8534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A point of discontinuity is either a hole or a vertical asymptote.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If it makes the denominator equal zero </a:t>
            </a:r>
          </a:p>
          <a:p>
            <a:pPr eaLnBrk="1" hangingPunct="1"/>
            <a:r>
              <a:rPr lang="en-US" altLang="en-US" dirty="0"/>
              <a:t>but does not make the numerator equal zero 		</a:t>
            </a:r>
            <a:r>
              <a:rPr lang="en-US" altLang="en-US" b="1" dirty="0"/>
              <a:t>it is an asymptote</a:t>
            </a:r>
            <a:r>
              <a:rPr lang="en-US" altLang="en-US" dirty="0"/>
              <a:t>.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If it makes both the denominator and </a:t>
            </a:r>
          </a:p>
          <a:p>
            <a:pPr eaLnBrk="1" hangingPunct="1"/>
            <a:r>
              <a:rPr lang="en-US" altLang="en-US" dirty="0"/>
              <a:t>the numerator equal zero 				</a:t>
            </a:r>
            <a:r>
              <a:rPr lang="en-US" altLang="en-US" b="1" dirty="0"/>
              <a:t>it is a hole.</a:t>
            </a:r>
          </a:p>
        </p:txBody>
      </p:sp>
    </p:spTree>
    <p:extLst>
      <p:ext uri="{BB962C8B-B14F-4D97-AF65-F5344CB8AC3E}">
        <p14:creationId xmlns:p14="http://schemas.microsoft.com/office/powerpoint/2010/main" val="14439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Look at the degree on </a:t>
                </a:r>
                <a:r>
                  <a:rPr lang="en-US" smtClean="0"/>
                  <a:t>the numerator (N) </a:t>
                </a:r>
                <a:r>
                  <a:rPr lang="en-US" dirty="0" smtClean="0"/>
                  <a:t>and </a:t>
                </a:r>
                <a:r>
                  <a:rPr lang="en-US" smtClean="0"/>
                  <a:t>the denominator (D)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r>
                  <a:rPr lang="en-US" dirty="0" smtClean="0"/>
                  <a:t>		None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y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𝑙𝑒𝑎𝑑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𝑐𝑜𝑒𝑓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𝑜𝑓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𝑙𝑒𝑎𝑑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𝑐𝑜𝑒𝑓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𝑜𝑓𝐷</m:t>
                        </m:r>
                      </m:den>
                    </m:f>
                  </m:oMath>
                </a14:m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Horizontal Asymptotes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55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57200"/>
            <a:ext cx="5562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67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1000"/>
            <a:ext cx="4648200" cy="455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24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33400"/>
            <a:ext cx="5257800" cy="443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58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41325" y="762000"/>
            <a:ext cx="1793875" cy="581025"/>
            <a:chOff x="575" y="1172"/>
            <a:chExt cx="1130" cy="366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575" y="1172"/>
              <a:ext cx="1130" cy="366"/>
              <a:chOff x="575" y="1172"/>
              <a:chExt cx="1130" cy="366"/>
            </a:xfrm>
          </p:grpSpPr>
          <p:sp>
            <p:nvSpPr>
              <p:cNvPr id="5" name="Rectangle 11"/>
              <p:cNvSpPr>
                <a:spLocks noChangeArrowheads="1"/>
              </p:cNvSpPr>
              <p:nvPr/>
            </p:nvSpPr>
            <p:spPr bwMode="auto">
              <a:xfrm>
                <a:off x="575" y="1228"/>
                <a:ext cx="5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292100" indent="-29210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b="1"/>
                  <a:t>a.	</a:t>
                </a:r>
                <a:r>
                  <a:rPr lang="en-US" altLang="en-US" sz="1800" i="1"/>
                  <a:t>y</a:t>
                </a:r>
                <a:r>
                  <a:rPr lang="en-US" altLang="en-US" sz="1800"/>
                  <a:t> = </a:t>
                </a:r>
              </a:p>
            </p:txBody>
          </p:sp>
          <p:sp>
            <p:nvSpPr>
              <p:cNvPr id="6" name="Text Box 12"/>
              <p:cNvSpPr txBox="1">
                <a:spLocks noChangeArrowheads="1"/>
              </p:cNvSpPr>
              <p:nvPr/>
            </p:nvSpPr>
            <p:spPr bwMode="auto">
              <a:xfrm>
                <a:off x="984" y="1172"/>
                <a:ext cx="721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dirty="0"/>
                  <a:t>       3        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 i="1" dirty="0"/>
                  <a:t>x</a:t>
                </a:r>
                <a:r>
                  <a:rPr lang="en-US" altLang="en-US" sz="1600" baseline="30000" dirty="0"/>
                  <a:t>2</a:t>
                </a:r>
                <a:r>
                  <a:rPr lang="en-US" altLang="en-US" sz="1600" dirty="0"/>
                  <a:t> – </a:t>
                </a:r>
                <a:r>
                  <a:rPr lang="en-US" altLang="en-US" sz="1600" i="1" dirty="0"/>
                  <a:t>x</a:t>
                </a:r>
                <a:r>
                  <a:rPr lang="en-US" altLang="en-US" sz="1600" dirty="0"/>
                  <a:t> –12</a:t>
                </a:r>
              </a:p>
            </p:txBody>
          </p:sp>
        </p:grpSp>
        <p:sp>
          <p:nvSpPr>
            <p:cNvPr id="4" name="Line 13"/>
            <p:cNvSpPr>
              <a:spLocks noChangeShapeType="1"/>
            </p:cNvSpPr>
            <p:nvPr/>
          </p:nvSpPr>
          <p:spPr bwMode="auto">
            <a:xfrm>
              <a:off x="1064" y="134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57200"/>
            <a:ext cx="3775074" cy="356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0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685800"/>
            <a:ext cx="32766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914400"/>
            <a:ext cx="3775074" cy="356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98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Warm Up</a:t>
                </a:r>
              </a:p>
              <a:p>
                <a:r>
                  <a:rPr lang="en-US" dirty="0" smtClean="0"/>
                  <a:t>Find the zeroes</a:t>
                </a:r>
              </a:p>
              <a:p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(9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+3)(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−9)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2.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+25)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Use the given root to find the remaining roots. Then write the function in factored form.</a:t>
                </a:r>
              </a:p>
              <a:p>
                <a:r>
                  <a:rPr lang="en-US" dirty="0" smtClean="0"/>
                  <a:t>3.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−17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−15   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4.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−18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−60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  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628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1371600"/>
            <a:ext cx="8229600" cy="215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5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83898"/>
            <a:ext cx="7696200" cy="295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40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8136839" cy="609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3" y="1219200"/>
            <a:ext cx="7520301" cy="15240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19" y="2743200"/>
            <a:ext cx="7696200" cy="354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9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82" y="762000"/>
            <a:ext cx="7772400" cy="575157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45" y="152400"/>
            <a:ext cx="8136839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8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7848600" cy="32593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85522"/>
            <a:ext cx="8077200" cy="304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13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7848600" cy="32593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90600"/>
            <a:ext cx="8229600" cy="402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17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0"/>
            <a:ext cx="8561121" cy="3124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3399" y="4343400"/>
                <a:ext cx="8001001" cy="761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EQ:</a:t>
                </a:r>
                <a:r>
                  <a:rPr lang="en-US" dirty="0" smtClean="0"/>
                  <a:t> What other functions can be made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? What will their graphs look like?</a:t>
                </a:r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99" y="4343400"/>
                <a:ext cx="8001001" cy="761940"/>
              </a:xfrm>
              <a:prstGeom prst="rect">
                <a:avLst/>
              </a:prstGeom>
              <a:blipFill rotWithShape="1">
                <a:blip r:embed="rId3"/>
                <a:stretch>
                  <a:fillRect l="-609" b="-12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104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799"/>
            <a:ext cx="7848600" cy="484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6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382000" cy="125463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2" y="1635631"/>
            <a:ext cx="8208818" cy="75693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392565"/>
            <a:ext cx="7696200" cy="417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6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382000" cy="125463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2" y="1635631"/>
            <a:ext cx="8208818" cy="756934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92564"/>
            <a:ext cx="7848600" cy="433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12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382000" cy="125463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2" y="1635631"/>
            <a:ext cx="8208818" cy="75693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891" y="2392565"/>
            <a:ext cx="7772400" cy="420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68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382000" cy="125463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2" y="1635631"/>
            <a:ext cx="8208818" cy="756934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392565"/>
            <a:ext cx="7391400" cy="402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34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6" y="1447800"/>
            <a:ext cx="8763000" cy="293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8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1203</TotalTime>
  <Words>285</Words>
  <Application>Microsoft Office PowerPoint</Application>
  <PresentationFormat>On-screen Show (4:3)</PresentationFormat>
  <Paragraphs>35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Horizontal Asymptotes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Rex Viney</cp:lastModifiedBy>
  <cp:revision>21</cp:revision>
  <cp:lastPrinted>2016-11-04T15:22:59Z</cp:lastPrinted>
  <dcterms:created xsi:type="dcterms:W3CDTF">2015-10-02T18:24:09Z</dcterms:created>
  <dcterms:modified xsi:type="dcterms:W3CDTF">2019-11-04T01:17:34Z</dcterms:modified>
</cp:coreProperties>
</file>