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8" r:id="rId2"/>
    <p:sldId id="267" r:id="rId3"/>
    <p:sldId id="270" r:id="rId4"/>
    <p:sldId id="269" r:id="rId5"/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C4FFCFF-A7CA-4D9F-AB6D-0E7ACE27247D}" type="datetimeFigureOut">
              <a:rPr lang="en-US" smtClean="0"/>
              <a:t>1/12/2020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417761F0-6422-4B46-9A00-FFEF20A17C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tmp"/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tmp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tmp"/><Relationship Id="rId2" Type="http://schemas.openxmlformats.org/officeDocument/2006/relationships/image" Target="../media/image19.tmp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2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533400" y="838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Please Put phones and devices in a pocket in your backpack.  </a:t>
            </a:r>
            <a:br>
              <a:rPr lang="en-US" dirty="0" smtClean="0"/>
            </a:br>
            <a:r>
              <a:rPr lang="en-US" dirty="0" smtClean="0"/>
              <a:t>Thank you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2667000"/>
            <a:ext cx="8687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use quantities and units to guide my computational thinking in a modeling context?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705687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199" y="762000"/>
            <a:ext cx="8567803" cy="205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2960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7000" y="457200"/>
            <a:ext cx="2028825" cy="1771650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24218"/>
            <a:ext cx="4672321" cy="1633182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3620068"/>
            <a:ext cx="7806018" cy="647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95916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990600"/>
            <a:ext cx="8450898" cy="3276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8198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8101" y="548185"/>
            <a:ext cx="7857699" cy="838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4857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599"/>
            <a:ext cx="6858000" cy="2637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92368"/>
            <a:ext cx="8038306" cy="5984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98416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228599"/>
            <a:ext cx="6858000" cy="263769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8" y="3583858"/>
            <a:ext cx="6984242" cy="307613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958" y="509428"/>
            <a:ext cx="6984242" cy="3085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064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"/>
                <a:ext cx="9144000" cy="65532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Warm Up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b="1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1. What do you know about this function?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2. End behavior: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−∞,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400" b="0" dirty="0" smtClean="0">
                    <a:ea typeface="Cambria Math"/>
                  </a:rPr>
                  <a:t>________</a:t>
                </a:r>
              </a:p>
              <a:p>
                <a:pPr marL="2029968" lvl="8" indent="0">
                  <a:buNone/>
                </a:pPr>
                <a:r>
                  <a:rPr lang="en-US" dirty="0">
                    <a:ea typeface="Cambria Math"/>
                  </a:rPr>
                  <a:t>	 </a:t>
                </a:r>
                <a:r>
                  <a:rPr lang="en-US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→∞,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)→</m:t>
                    </m:r>
                  </m:oMath>
                </a14:m>
                <a:r>
                  <a:rPr lang="en-US" sz="2400" b="0" dirty="0" smtClean="0">
                    <a:ea typeface="Cambria Math"/>
                  </a:rPr>
                  <a:t>_________</a:t>
                </a:r>
                <a:endParaRPr lang="en-US" sz="2400" dirty="0">
                  <a:ea typeface="Cambria Math"/>
                </a:endParaRPr>
              </a:p>
              <a:p>
                <a:pPr marL="171450" lvl="8" indent="-57150">
                  <a:buNone/>
                </a:pPr>
                <a:r>
                  <a:rPr lang="en-US" sz="2400" b="0" dirty="0" smtClean="0">
                    <a:ea typeface="Cambria Math"/>
                  </a:rPr>
                  <a:t>3. Graph the function</a:t>
                </a: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  <a:p>
                <a:pPr marL="2028825" lvl="8" indent="-1857375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 smtClean="0">
                  <a:ea typeface="Cambria Math"/>
                </a:endParaRPr>
              </a:p>
              <a:p>
                <a:pPr marL="114300" lvl="8" indent="0">
                  <a:buNone/>
                </a:pPr>
                <a:r>
                  <a:rPr lang="en-US" sz="2400" b="0" dirty="0" smtClean="0">
                    <a:ea typeface="Cambria Math"/>
                  </a:rPr>
                  <a:t>4. What do you know abou</a:t>
                </a:r>
                <a:r>
                  <a:rPr lang="en-US" sz="2400" dirty="0" smtClean="0">
                    <a:ea typeface="Cambria Math"/>
                  </a:rPr>
                  <a:t>t this function?</a:t>
                </a:r>
              </a:p>
              <a:p>
                <a:pPr marL="109728" indent="0">
                  <a:buNone/>
                </a:pPr>
                <a:r>
                  <a:rPr lang="en-US" sz="2400" dirty="0" smtClean="0">
                    <a:ea typeface="Cambria Math"/>
                  </a:rPr>
                  <a:t>5. </a:t>
                </a:r>
                <a:r>
                  <a:rPr lang="en-US" sz="2400" dirty="0"/>
                  <a:t>End behavior: 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−∞,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400" dirty="0">
                    <a:ea typeface="Cambria Math"/>
                  </a:rPr>
                  <a:t>________</a:t>
                </a:r>
              </a:p>
              <a:p>
                <a:pPr marL="2029968" lvl="8" indent="0">
                  <a:buNone/>
                </a:pPr>
                <a:r>
                  <a:rPr lang="en-US" dirty="0">
                    <a:ea typeface="Cambria Math"/>
                  </a:rPr>
                  <a:t>	 </a:t>
                </a:r>
                <a:r>
                  <a:rPr lang="en-US" dirty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𝑎𝑠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→∞,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)→</m:t>
                    </m:r>
                  </m:oMath>
                </a14:m>
                <a:r>
                  <a:rPr lang="en-US" sz="2400" dirty="0" smtClean="0">
                    <a:ea typeface="Cambria Math"/>
                  </a:rPr>
                  <a:t>_________</a:t>
                </a:r>
              </a:p>
              <a:p>
                <a:pPr marL="2028825" lvl="8" indent="-1857375">
                  <a:buNone/>
                </a:pPr>
                <a:r>
                  <a:rPr lang="en-US" sz="2400" dirty="0" smtClean="0">
                    <a:ea typeface="Cambria Math"/>
                  </a:rPr>
                  <a:t>6. Graph the function</a:t>
                </a:r>
                <a:endParaRPr lang="en-US" sz="2400" dirty="0">
                  <a:ea typeface="Cambria Math"/>
                </a:endParaRP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"/>
                <a:ext cx="9144000" cy="6553200"/>
              </a:xfrm>
              <a:blipFill rotWithShape="1">
                <a:blip r:embed="rId2"/>
                <a:stretch>
                  <a:fillRect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66144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"/>
                <a:ext cx="9144000" cy="65532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Warm Up</a:t>
                </a:r>
              </a:p>
              <a:p>
                <a:pPr marL="109728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</a:rPr>
                        <m:t>=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𝟑</m:t>
                          </m:r>
                        </m:e>
                      </m:d>
                      <m:d>
                        <m:dPr>
                          <m:ctrlPr>
                            <a:rPr lang="en-US" sz="24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</a:rPr>
                            <m:t>𝟒</m:t>
                          </m:r>
                        </m:e>
                      </m:d>
                    </m:oMath>
                  </m:oMathPara>
                </a14:m>
                <a:endParaRPr lang="en-US" sz="2400" b="1" dirty="0" smtClean="0"/>
              </a:p>
              <a:p>
                <a:pPr marL="109728" indent="0">
                  <a:buNone/>
                </a:pPr>
                <a:r>
                  <a:rPr lang="en-US" sz="2400" dirty="0" smtClean="0"/>
                  <a:t>1. What do you know about this function?</a:t>
                </a:r>
              </a:p>
              <a:p>
                <a:pPr marL="109728" indent="0">
                  <a:buNone/>
                </a:pPr>
                <a:r>
                  <a:rPr lang="en-US" sz="2400" dirty="0" smtClean="0"/>
                  <a:t>2. End behavior: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𝑎𝑠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−∞,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b="0" i="1" smtClean="0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400" b="0" dirty="0" smtClean="0">
                    <a:ea typeface="Cambria Math"/>
                  </a:rPr>
                  <a:t>________</a:t>
                </a:r>
              </a:p>
              <a:p>
                <a:pPr marL="2029968" lvl="8" indent="0">
                  <a:buNone/>
                </a:pPr>
                <a:r>
                  <a:rPr lang="en-US" dirty="0">
                    <a:ea typeface="Cambria Math"/>
                  </a:rPr>
                  <a:t>	 </a:t>
                </a:r>
                <a:r>
                  <a:rPr lang="en-US" dirty="0" smtClean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→∞,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)→</m:t>
                    </m:r>
                  </m:oMath>
                </a14:m>
                <a:r>
                  <a:rPr lang="en-US" sz="2400" b="0" dirty="0" smtClean="0">
                    <a:ea typeface="Cambria Math"/>
                  </a:rPr>
                  <a:t>_________</a:t>
                </a:r>
                <a:endParaRPr lang="en-US" sz="2400" dirty="0">
                  <a:ea typeface="Cambria Math"/>
                </a:endParaRPr>
              </a:p>
              <a:p>
                <a:pPr marL="171450" lvl="8" indent="-57150">
                  <a:buNone/>
                </a:pPr>
                <a:r>
                  <a:rPr lang="en-US" sz="2400" b="0" dirty="0" smtClean="0">
                    <a:ea typeface="Cambria Math"/>
                  </a:rPr>
                  <a:t>3. Graph the function</a:t>
                </a: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"/>
                <a:ext cx="9144000" cy="6553200"/>
              </a:xfrm>
              <a:blipFill rotWithShape="1">
                <a:blip r:embed="rId2"/>
                <a:stretch>
                  <a:fillRect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95550"/>
            <a:ext cx="4343400" cy="40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2935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Content Placeholder 4"/>
              <p:cNvSpPr>
                <a:spLocks noGrp="1"/>
              </p:cNvSpPr>
              <p:nvPr>
                <p:ph idx="1"/>
              </p:nvPr>
            </p:nvSpPr>
            <p:spPr>
              <a:xfrm>
                <a:off x="0" y="152400"/>
                <a:ext cx="9144000" cy="6553200"/>
              </a:xfrm>
            </p:spPr>
            <p:txBody>
              <a:bodyPr>
                <a:normAutofit/>
              </a:bodyPr>
              <a:lstStyle/>
              <a:p>
                <a:pPr marL="109728" indent="0">
                  <a:buNone/>
                </a:pPr>
                <a:r>
                  <a:rPr lang="en-US" dirty="0" smtClean="0"/>
                  <a:t>Warm Up</a:t>
                </a:r>
              </a:p>
              <a:p>
                <a:pPr marL="2028825" lvl="8" indent="-1857375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𝒇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𝟐</m:t>
                      </m:r>
                      <m:d>
                        <m:dPr>
                          <m:ctrlPr>
                            <a:rPr lang="en-US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𝒙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−</m:t>
                          </m:r>
                          <m:r>
                            <a:rPr lang="en-US" sz="2400" b="1" i="1" smtClean="0">
                              <a:latin typeface="Cambria Math"/>
                              <a:ea typeface="Cambria Math"/>
                            </a:rPr>
                            <m:t>𝟏</m:t>
                          </m:r>
                        </m:e>
                      </m:d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+</m:t>
                      </m:r>
                      <m:r>
                        <a:rPr lang="en-US" sz="2400" b="1" i="1" smtClean="0">
                          <a:latin typeface="Cambria Math"/>
                          <a:ea typeface="Cambria Math"/>
                        </a:rPr>
                        <m:t>𝟑</m:t>
                      </m:r>
                    </m:oMath>
                  </m:oMathPara>
                </a14:m>
                <a:endParaRPr lang="en-US" sz="2400" b="1" dirty="0" smtClean="0">
                  <a:ea typeface="Cambria Math"/>
                </a:endParaRPr>
              </a:p>
              <a:p>
                <a:pPr marL="114300" lvl="8" indent="0">
                  <a:buNone/>
                </a:pPr>
                <a:r>
                  <a:rPr lang="en-US" sz="2400" b="0" dirty="0" smtClean="0">
                    <a:ea typeface="Cambria Math"/>
                  </a:rPr>
                  <a:t>4. What do you know abou</a:t>
                </a:r>
                <a:r>
                  <a:rPr lang="en-US" sz="2400" dirty="0" smtClean="0">
                    <a:ea typeface="Cambria Math"/>
                  </a:rPr>
                  <a:t>t this function?</a:t>
                </a:r>
              </a:p>
              <a:p>
                <a:pPr marL="109728" indent="0">
                  <a:buNone/>
                </a:pPr>
                <a:r>
                  <a:rPr lang="en-US" sz="2400" dirty="0" smtClean="0">
                    <a:ea typeface="Cambria Math"/>
                  </a:rPr>
                  <a:t>5. </a:t>
                </a:r>
                <a:r>
                  <a:rPr lang="en-US" sz="2400" dirty="0"/>
                  <a:t>End behavior: </a:t>
                </a:r>
                <a:r>
                  <a:rPr lang="en-US" sz="2400" dirty="0" smtClean="0"/>
                  <a:t>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𝑎𝑠</m:t>
                    </m:r>
                    <m:r>
                      <a:rPr lang="en-US" sz="2400" i="1">
                        <a:latin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−∞,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𝑓</m:t>
                    </m:r>
                    <m:d>
                      <m:dPr>
                        <m:ctrlPr>
                          <a:rPr lang="en-US" sz="2400" i="1">
                            <a:latin typeface="Cambria Math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i="1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</m:d>
                    <m:r>
                      <a:rPr lang="en-US" sz="2400" i="1">
                        <a:latin typeface="Cambria Math"/>
                        <a:ea typeface="Cambria Math"/>
                      </a:rPr>
                      <m:t>→</m:t>
                    </m:r>
                  </m:oMath>
                </a14:m>
                <a:r>
                  <a:rPr lang="en-US" sz="2400" dirty="0">
                    <a:ea typeface="Cambria Math"/>
                  </a:rPr>
                  <a:t>________</a:t>
                </a:r>
              </a:p>
              <a:p>
                <a:pPr marL="2029968" lvl="8" indent="0">
                  <a:buNone/>
                </a:pPr>
                <a:r>
                  <a:rPr lang="en-US" dirty="0">
                    <a:ea typeface="Cambria Math"/>
                  </a:rPr>
                  <a:t>	 </a:t>
                </a:r>
                <a:r>
                  <a:rPr lang="en-US" dirty="0">
                    <a:ea typeface="Cambria Math"/>
                  </a:rPr>
                  <a:t>    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  <a:ea typeface="Cambria Math"/>
                      </a:rPr>
                      <m:t>𝑎𝑠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→∞, 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𝑓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(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)→</m:t>
                    </m:r>
                  </m:oMath>
                </a14:m>
                <a:r>
                  <a:rPr lang="en-US" sz="2400" dirty="0" smtClean="0">
                    <a:ea typeface="Cambria Math"/>
                  </a:rPr>
                  <a:t>_________</a:t>
                </a:r>
              </a:p>
              <a:p>
                <a:pPr marL="2028825" lvl="8" indent="-1857375">
                  <a:buNone/>
                </a:pPr>
                <a:r>
                  <a:rPr lang="en-US" sz="2400" dirty="0" smtClean="0">
                    <a:ea typeface="Cambria Math"/>
                  </a:rPr>
                  <a:t>6. Graph the function</a:t>
                </a:r>
                <a:endParaRPr lang="en-US" sz="2400" dirty="0">
                  <a:ea typeface="Cambria Math"/>
                </a:endParaRPr>
              </a:p>
              <a:p>
                <a:pPr marL="2028825" lvl="8" indent="-1857375">
                  <a:buNone/>
                </a:pPr>
                <a:endParaRPr lang="en-US" sz="2400" b="0" dirty="0" smtClean="0">
                  <a:ea typeface="Cambria Math"/>
                </a:endParaRPr>
              </a:p>
            </p:txBody>
          </p:sp>
        </mc:Choice>
        <mc:Fallback>
          <p:sp>
            <p:nvSpPr>
              <p:cNvPr id="5" name="Content Placeholder 4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52400"/>
                <a:ext cx="9144000" cy="6553200"/>
              </a:xfrm>
              <a:blipFill rotWithShape="1">
                <a:blip r:embed="rId2"/>
                <a:stretch>
                  <a:fillRect t="-83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3800" y="2495550"/>
            <a:ext cx="4343400" cy="409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17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8687830" cy="3962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28600" y="4267200"/>
            <a:ext cx="86878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EQ:</a:t>
            </a:r>
            <a:r>
              <a:rPr lang="en-US" dirty="0" smtClean="0"/>
              <a:t> How can I use quantities and units to guide my computational thinking in a modeling context?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515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300251"/>
            <a:ext cx="8153400" cy="64044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7422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826" y="699554"/>
            <a:ext cx="8077200" cy="67535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0"/>
            <a:ext cx="5120922" cy="221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0764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7200"/>
            <a:ext cx="8077200" cy="592046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" y="4572000"/>
            <a:ext cx="5120922" cy="2212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509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8" y="779690"/>
            <a:ext cx="8932623" cy="5240110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04799"/>
            <a:ext cx="8458200" cy="474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2143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</TotalTime>
  <Words>166</Words>
  <Application>Microsoft Office PowerPoint</Application>
  <PresentationFormat>On-screen Show (4:3)</PresentationFormat>
  <Paragraphs>29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Please Put phones and devices in a pocket in your backpack.   Thank you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computer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salford</dc:creator>
  <cp:lastModifiedBy>Rex Viney</cp:lastModifiedBy>
  <cp:revision>9</cp:revision>
  <dcterms:created xsi:type="dcterms:W3CDTF">2016-01-22T20:17:33Z</dcterms:created>
  <dcterms:modified xsi:type="dcterms:W3CDTF">2020-01-12T21:36:24Z</dcterms:modified>
</cp:coreProperties>
</file>