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74" r:id="rId4"/>
    <p:sldId id="271" r:id="rId5"/>
    <p:sldId id="273" r:id="rId6"/>
    <p:sldId id="272" r:id="rId7"/>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A6E8B1D-140C-4AEF-AEF2-3937A576D5A3}" type="datetimeFigureOut">
              <a:rPr lang="en-US" smtClean="0"/>
              <a:t>2/17/2020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5444C45-327F-42C9-9767-95DE78DF7D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6E8B1D-140C-4AEF-AEF2-3937A576D5A3}" type="datetimeFigureOut">
              <a:rPr lang="en-US" smtClean="0"/>
              <a:t>2/17/2020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444C45-327F-42C9-9767-95DE78DF7D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6E8B1D-140C-4AEF-AEF2-3937A576D5A3}" type="datetimeFigureOut">
              <a:rPr lang="en-US" smtClean="0"/>
              <a:t>2/17/2020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444C45-327F-42C9-9767-95DE78DF7D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6E8B1D-140C-4AEF-AEF2-3937A576D5A3}" type="datetimeFigureOut">
              <a:rPr lang="en-US" smtClean="0"/>
              <a:t>2/17/2020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444C45-327F-42C9-9767-95DE78DF7D1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A6E8B1D-140C-4AEF-AEF2-3937A576D5A3}" type="datetimeFigureOut">
              <a:rPr lang="en-US" smtClean="0"/>
              <a:t>2/17/2020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444C45-327F-42C9-9767-95DE78DF7D1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6E8B1D-140C-4AEF-AEF2-3937A576D5A3}" type="datetimeFigureOut">
              <a:rPr lang="en-US" smtClean="0"/>
              <a:t>2/17/2020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444C45-327F-42C9-9767-95DE78DF7D1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6E8B1D-140C-4AEF-AEF2-3937A576D5A3}" type="datetimeFigureOut">
              <a:rPr lang="en-US" smtClean="0"/>
              <a:t>2/17/2020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5444C45-327F-42C9-9767-95DE78DF7D1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A6E8B1D-140C-4AEF-AEF2-3937A576D5A3}" type="datetimeFigureOut">
              <a:rPr lang="en-US" smtClean="0"/>
              <a:t>2/17/2020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5444C45-327F-42C9-9767-95DE78DF7D1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A6E8B1D-140C-4AEF-AEF2-3937A576D5A3}" type="datetimeFigureOut">
              <a:rPr lang="en-US" smtClean="0"/>
              <a:t>2/17/2020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5444C45-327F-42C9-9767-95DE78DF7D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A6E8B1D-140C-4AEF-AEF2-3937A576D5A3}" type="datetimeFigureOut">
              <a:rPr lang="en-US" smtClean="0"/>
              <a:t>2/17/2020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444C45-327F-42C9-9767-95DE78DF7D1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A6E8B1D-140C-4AEF-AEF2-3937A576D5A3}" type="datetimeFigureOut">
              <a:rPr lang="en-US" smtClean="0"/>
              <a:t>2/17/2020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5444C45-327F-42C9-9767-95DE78DF7D1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A6E8B1D-140C-4AEF-AEF2-3937A576D5A3}" type="datetimeFigureOut">
              <a:rPr lang="en-US" smtClean="0"/>
              <a:t>2/17/2020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5444C45-327F-42C9-9767-95DE78DF7D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image" Target="../media/image12.tmp"/><Relationship Id="rId1" Type="http://schemas.openxmlformats.org/officeDocument/2006/relationships/slideLayout" Target="../slideLayouts/slideLayout7.xml"/><Relationship Id="rId4" Type="http://schemas.openxmlformats.org/officeDocument/2006/relationships/image" Target="../media/image14.tmp"/></Relationships>
</file>

<file path=ppt/slides/_rels/slide13.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tmp"/><Relationship Id="rId2" Type="http://schemas.openxmlformats.org/officeDocument/2006/relationships/image" Target="../media/image19.tmp"/><Relationship Id="rId1" Type="http://schemas.openxmlformats.org/officeDocument/2006/relationships/slideLayout" Target="../slideLayouts/slideLayout7.xml"/><Relationship Id="rId5" Type="http://schemas.openxmlformats.org/officeDocument/2006/relationships/image" Target="../media/image22.tmp"/><Relationship Id="rId4" Type="http://schemas.openxmlformats.org/officeDocument/2006/relationships/image" Target="../media/image21.tmp"/></Relationships>
</file>

<file path=ppt/slides/_rels/slide17.xml.rels><?xml version="1.0" encoding="UTF-8" standalone="yes"?>
<Relationships xmlns="http://schemas.openxmlformats.org/package/2006/relationships"><Relationship Id="rId3" Type="http://schemas.openxmlformats.org/officeDocument/2006/relationships/image" Target="../media/image24.tmp"/><Relationship Id="rId2" Type="http://schemas.openxmlformats.org/officeDocument/2006/relationships/image" Target="../media/image23.tmp"/><Relationship Id="rId1" Type="http://schemas.openxmlformats.org/officeDocument/2006/relationships/slideLayout" Target="../slideLayouts/slideLayout7.xml"/><Relationship Id="rId4" Type="http://schemas.openxmlformats.org/officeDocument/2006/relationships/image" Target="../media/image25.tmp"/></Relationships>
</file>

<file path=ppt/slides/_rels/slide18.xml.rels><?xml version="1.0" encoding="UTF-8" standalone="yes"?>
<Relationships xmlns="http://schemas.openxmlformats.org/package/2006/relationships"><Relationship Id="rId3" Type="http://schemas.openxmlformats.org/officeDocument/2006/relationships/image" Target="../media/image27.tmp"/><Relationship Id="rId2" Type="http://schemas.openxmlformats.org/officeDocument/2006/relationships/image" Target="../media/image26.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8.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7.xml"/><Relationship Id="rId4" Type="http://schemas.openxmlformats.org/officeDocument/2006/relationships/image" Target="../media/image7.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838200"/>
            <a:ext cx="8229600" cy="1143000"/>
          </a:xfrm>
        </p:spPr>
        <p:txBody>
          <a:bodyPr>
            <a:normAutofit fontScale="90000"/>
          </a:bodyPr>
          <a:lstStyle/>
          <a:p>
            <a:pPr algn="ctr"/>
            <a:r>
              <a:rPr lang="en-US" dirty="0" smtClean="0"/>
              <a:t>Please Put phones and devices in a pocket in your backpack.  </a:t>
            </a:r>
            <a:br>
              <a:rPr lang="en-US" dirty="0" smtClean="0"/>
            </a:br>
            <a:r>
              <a:rPr lang="en-US" dirty="0" smtClean="0"/>
              <a:t>Thank you </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152400" y="2667000"/>
                <a:ext cx="8839200" cy="369332"/>
              </a:xfrm>
              <a:prstGeom prst="rect">
                <a:avLst/>
              </a:prstGeom>
              <a:noFill/>
            </p:spPr>
            <p:txBody>
              <a:bodyPr wrap="square" rtlCol="0">
                <a:spAutoFit/>
              </a:bodyPr>
              <a:lstStyle/>
              <a:p>
                <a:r>
                  <a:rPr lang="en-US" b="1" dirty="0" smtClean="0"/>
                  <a:t>EQ: </a:t>
                </a:r>
                <a:r>
                  <a:rPr lang="en-US" dirty="0" smtClean="0"/>
                  <a:t>How do we define the sine function for angles larger than </a:t>
                </a:r>
                <a14:m>
                  <m:oMath xmlns:m="http://schemas.openxmlformats.org/officeDocument/2006/math">
                    <m:r>
                      <a:rPr lang="en-US" b="0" i="1" smtClean="0">
                        <a:latin typeface="Cambria Math"/>
                      </a:rPr>
                      <m:t>90</m:t>
                    </m:r>
                    <m:r>
                      <a:rPr lang="en-US" b="0" i="1" smtClean="0">
                        <a:latin typeface="Cambria Math"/>
                        <a:ea typeface="Cambria Math"/>
                      </a:rPr>
                      <m:t>°</m:t>
                    </m:r>
                  </m:oMath>
                </a14:m>
                <a:r>
                  <a:rPr lang="en-US" b="1" dirty="0" smtClean="0"/>
                  <a:t>?</a:t>
                </a:r>
                <a:endParaRPr lang="en-US" b="1" dirty="0"/>
              </a:p>
            </p:txBody>
          </p:sp>
        </mc:Choice>
        <mc:Fallback xmlns="">
          <p:sp>
            <p:nvSpPr>
              <p:cNvPr id="4" name="TextBox 3"/>
              <p:cNvSpPr txBox="1">
                <a:spLocks noRot="1" noChangeAspect="1" noMove="1" noResize="1" noEditPoints="1" noAdjustHandles="1" noChangeArrowheads="1" noChangeShapeType="1" noTextEdit="1"/>
              </p:cNvSpPr>
              <p:nvPr/>
            </p:nvSpPr>
            <p:spPr>
              <a:xfrm>
                <a:off x="152400" y="2667000"/>
                <a:ext cx="8839200" cy="369332"/>
              </a:xfrm>
              <a:prstGeom prst="rect">
                <a:avLst/>
              </a:prstGeom>
              <a:blipFill rotWithShape="1">
                <a:blip r:embed="rId2"/>
                <a:stretch>
                  <a:fillRect l="-552" t="-6667" b="-26667"/>
                </a:stretch>
              </a:blipFill>
            </p:spPr>
            <p:txBody>
              <a:bodyPr/>
              <a:lstStyle/>
              <a:p>
                <a:r>
                  <a:rPr lang="en-US">
                    <a:noFill/>
                  </a:rPr>
                  <a:t> </a:t>
                </a:r>
              </a:p>
            </p:txBody>
          </p:sp>
        </mc:Fallback>
      </mc:AlternateContent>
    </p:spTree>
    <p:extLst>
      <p:ext uri="{BB962C8B-B14F-4D97-AF65-F5344CB8AC3E}">
        <p14:creationId xmlns:p14="http://schemas.microsoft.com/office/powerpoint/2010/main" val="2594999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81000"/>
            <a:ext cx="8763000" cy="1794329"/>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3429000"/>
            <a:ext cx="7848600" cy="1767433"/>
          </a:xfrm>
          <a:prstGeom prst="rect">
            <a:avLst/>
          </a:prstGeom>
        </p:spPr>
      </p:pic>
    </p:spTree>
    <p:extLst>
      <p:ext uri="{BB962C8B-B14F-4D97-AF65-F5344CB8AC3E}">
        <p14:creationId xmlns:p14="http://schemas.microsoft.com/office/powerpoint/2010/main" val="2601261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381000"/>
            <a:ext cx="8673272" cy="1447800"/>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4572000"/>
            <a:ext cx="8763000" cy="1057603"/>
          </a:xfrm>
          <a:prstGeom prst="rect">
            <a:avLst/>
          </a:prstGeom>
        </p:spPr>
      </p:pic>
    </p:spTree>
    <p:extLst>
      <p:ext uri="{BB962C8B-B14F-4D97-AF65-F5344CB8AC3E}">
        <p14:creationId xmlns:p14="http://schemas.microsoft.com/office/powerpoint/2010/main" val="442150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8229600" cy="3733680"/>
          </a:xfrm>
          <a:prstGeom prst="rect">
            <a:avLst/>
          </a:prstGeo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3886081"/>
            <a:ext cx="5029200" cy="1440798"/>
          </a:xfrm>
          <a:prstGeom prst="rect">
            <a:avLst/>
          </a:prstGeom>
        </p:spPr>
      </p:pic>
      <p:pic>
        <p:nvPicPr>
          <p:cNvPr id="8" name="Picture 7"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2600" y="3408429"/>
            <a:ext cx="3334077" cy="3306972"/>
          </a:xfrm>
          <a:prstGeom prst="rect">
            <a:avLst/>
          </a:prstGeom>
        </p:spPr>
      </p:pic>
    </p:spTree>
    <p:extLst>
      <p:ext uri="{BB962C8B-B14F-4D97-AF65-F5344CB8AC3E}">
        <p14:creationId xmlns:p14="http://schemas.microsoft.com/office/powerpoint/2010/main" val="1023921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81000"/>
            <a:ext cx="4545003" cy="2590800"/>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228600"/>
            <a:ext cx="3621259" cy="3324974"/>
          </a:xfrm>
          <a:prstGeom prst="rect">
            <a:avLst/>
          </a:prstGeom>
        </p:spPr>
      </p:pic>
    </p:spTree>
    <p:extLst>
      <p:ext uri="{BB962C8B-B14F-4D97-AF65-F5344CB8AC3E}">
        <p14:creationId xmlns:p14="http://schemas.microsoft.com/office/powerpoint/2010/main" val="2902910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50" y="127680"/>
            <a:ext cx="8934476" cy="5130119"/>
          </a:xfrm>
          <a:prstGeom prst="rect">
            <a:avLst/>
          </a:prstGeom>
        </p:spPr>
      </p:pic>
    </p:spTree>
    <p:extLst>
      <p:ext uri="{BB962C8B-B14F-4D97-AF65-F5344CB8AC3E}">
        <p14:creationId xmlns:p14="http://schemas.microsoft.com/office/powerpoint/2010/main" val="4008378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8763000" cy="5122334"/>
          </a:xfrm>
          <a:prstGeom prst="rect">
            <a:avLst/>
          </a:prstGeom>
        </p:spPr>
      </p:pic>
    </p:spTree>
    <p:extLst>
      <p:ext uri="{BB962C8B-B14F-4D97-AF65-F5344CB8AC3E}">
        <p14:creationId xmlns:p14="http://schemas.microsoft.com/office/powerpoint/2010/main" val="825986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609600"/>
            <a:ext cx="4114800" cy="457200"/>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219200"/>
            <a:ext cx="1615548" cy="3657600"/>
          </a:xfrm>
          <a:prstGeom prst="rect">
            <a:avLst/>
          </a:prstGeom>
        </p:spPr>
      </p:pic>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0402" y="1066800"/>
            <a:ext cx="4449366" cy="2819400"/>
          </a:xfrm>
          <a:prstGeom prst="rect">
            <a:avLst/>
          </a:prstGeom>
        </p:spPr>
      </p:pic>
      <p:pic>
        <p:nvPicPr>
          <p:cNvPr id="5" name="Picture 4"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0" y="4122618"/>
            <a:ext cx="6660046" cy="1781175"/>
          </a:xfrm>
          <a:prstGeom prst="rect">
            <a:avLst/>
          </a:prstGeom>
        </p:spPr>
      </p:pic>
    </p:spTree>
    <p:extLst>
      <p:ext uri="{BB962C8B-B14F-4D97-AF65-F5344CB8AC3E}">
        <p14:creationId xmlns:p14="http://schemas.microsoft.com/office/powerpoint/2010/main" val="2081682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164" y="5113598"/>
            <a:ext cx="7239000" cy="710494"/>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035" y="65572"/>
            <a:ext cx="5949165" cy="4922226"/>
          </a:xfrm>
          <a:prstGeom prst="rect">
            <a:avLst/>
          </a:prstGeom>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164" y="6096001"/>
            <a:ext cx="5877636" cy="281954"/>
          </a:xfrm>
          <a:prstGeom prst="rect">
            <a:avLst/>
          </a:prstGeom>
        </p:spPr>
      </p:pic>
    </p:spTree>
    <p:extLst>
      <p:ext uri="{BB962C8B-B14F-4D97-AF65-F5344CB8AC3E}">
        <p14:creationId xmlns:p14="http://schemas.microsoft.com/office/powerpoint/2010/main" val="3946156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762000"/>
            <a:ext cx="5629277" cy="1828800"/>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2895600"/>
            <a:ext cx="4096120" cy="3374142"/>
          </a:xfrm>
          <a:prstGeom prst="rect">
            <a:avLst/>
          </a:prstGeom>
        </p:spPr>
      </p:pic>
    </p:spTree>
    <p:extLst>
      <p:ext uri="{BB962C8B-B14F-4D97-AF65-F5344CB8AC3E}">
        <p14:creationId xmlns:p14="http://schemas.microsoft.com/office/powerpoint/2010/main" val="847543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28600"/>
            <a:ext cx="8592671" cy="5257800"/>
          </a:xfrm>
          <a:prstGeom prst="rect">
            <a:avLst/>
          </a:prstGeom>
        </p:spPr>
      </p:pic>
    </p:spTree>
    <p:extLst>
      <p:ext uri="{BB962C8B-B14F-4D97-AF65-F5344CB8AC3E}">
        <p14:creationId xmlns:p14="http://schemas.microsoft.com/office/powerpoint/2010/main" val="1806911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686800" cy="5550091"/>
          </a:xfrm>
        </p:spPr>
        <p:txBody>
          <a:bodyPr>
            <a:normAutofit lnSpcReduction="10000"/>
          </a:bodyPr>
          <a:lstStyle/>
          <a:p>
            <a:pPr marL="109728" indent="0">
              <a:buNone/>
            </a:pPr>
            <a:r>
              <a:rPr lang="en-US" sz="2000" dirty="0" smtClean="0"/>
              <a:t>Warm Up</a:t>
            </a:r>
          </a:p>
          <a:p>
            <a:pPr marL="109728" indent="0">
              <a:buNone/>
            </a:pPr>
            <a:r>
              <a:rPr lang="en-US" sz="2000" dirty="0" smtClean="0"/>
              <a:t>Draw and label a right triangle and then answer the question</a:t>
            </a:r>
          </a:p>
          <a:p>
            <a:pPr marL="566928" indent="-457200">
              <a:buAutoNum type="arabicPeriod"/>
            </a:pPr>
            <a:r>
              <a:rPr lang="en-US" sz="2000" dirty="0" smtClean="0"/>
              <a:t>A kite is aloft at the end of a 1500 foot string. The string makes an angle of 43 degrees from the ground.  How far above the ground is the kite?  (Round your answer to the nearest foot.)</a:t>
            </a:r>
          </a:p>
          <a:p>
            <a:pPr marL="566928" indent="-457200">
              <a:buAutoNum type="arabicPeriod"/>
            </a:pPr>
            <a:r>
              <a:rPr lang="en-US" sz="2000" dirty="0" smtClean="0"/>
              <a:t>A ladder leans against a building.  The top of the ladder reaches a position that is 12 feet above the ground.  The foot of the ladder is 4 feet from the building. Find to the nearest degree the measure of the angle that the ladder makes with the level ground.  Then, what is the angle the ladder makes with the building?</a:t>
            </a:r>
          </a:p>
          <a:p>
            <a:pPr marL="566928" indent="-457200">
              <a:buAutoNum type="arabicPeriod"/>
            </a:pPr>
            <a:r>
              <a:rPr lang="en-US" sz="2000" dirty="0" smtClean="0"/>
              <a:t>The shadow of a flagpole is 40.6 meters long when the angle of elevation of the sun is 34.6 degrees.  Find the height of the flagpole.</a:t>
            </a:r>
          </a:p>
          <a:p>
            <a:pPr marL="566928" indent="-457200">
              <a:buAutoNum type="arabicPeriod"/>
            </a:pPr>
            <a:r>
              <a:rPr lang="en-US" sz="2000" dirty="0" smtClean="0"/>
              <a:t>The angle of depression from the top of a building to a car parked in the parking lot is 32.5 degrees.  How far from the top of the building is the car on the ground, if the building is 252 meters high?</a:t>
            </a:r>
            <a:endParaRPr lang="en-US" sz="2000" dirty="0"/>
          </a:p>
        </p:txBody>
      </p:sp>
    </p:spTree>
    <p:extLst>
      <p:ext uri="{BB962C8B-B14F-4D97-AF65-F5344CB8AC3E}">
        <p14:creationId xmlns:p14="http://schemas.microsoft.com/office/powerpoint/2010/main" val="2911729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686800" cy="5550091"/>
          </a:xfrm>
        </p:spPr>
        <p:txBody>
          <a:bodyPr>
            <a:normAutofit/>
          </a:bodyPr>
          <a:lstStyle/>
          <a:p>
            <a:pPr marL="109728" indent="0">
              <a:buNone/>
            </a:pPr>
            <a:r>
              <a:rPr lang="en-US" sz="2000" dirty="0" smtClean="0"/>
              <a:t>Warm Up</a:t>
            </a:r>
          </a:p>
          <a:p>
            <a:pPr marL="109728" indent="0">
              <a:buNone/>
            </a:pPr>
            <a:r>
              <a:rPr lang="en-US" sz="2000" dirty="0" smtClean="0"/>
              <a:t>Draw and label a right triangle and then answer the question</a:t>
            </a:r>
          </a:p>
          <a:p>
            <a:pPr marL="566928" indent="-457200">
              <a:buAutoNum type="arabicPeriod"/>
            </a:pPr>
            <a:r>
              <a:rPr lang="en-US" sz="2000" dirty="0" smtClean="0"/>
              <a:t>A kite is aloft at the end of a 1500 foot string. The string makes an angle of 43 degrees from the ground.  How far above the ground is the kite?  (Round your answer to the nearest foot.)</a:t>
            </a:r>
          </a:p>
        </p:txBody>
      </p:sp>
    </p:spTree>
    <p:extLst>
      <p:ext uri="{BB962C8B-B14F-4D97-AF65-F5344CB8AC3E}">
        <p14:creationId xmlns:p14="http://schemas.microsoft.com/office/powerpoint/2010/main" val="2853129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686800" cy="5550091"/>
          </a:xfrm>
        </p:spPr>
        <p:txBody>
          <a:bodyPr>
            <a:normAutofit/>
          </a:bodyPr>
          <a:lstStyle/>
          <a:p>
            <a:pPr marL="109728" indent="0">
              <a:buNone/>
            </a:pPr>
            <a:r>
              <a:rPr lang="en-US" sz="2000" dirty="0" smtClean="0"/>
              <a:t>Warm Up</a:t>
            </a:r>
          </a:p>
          <a:p>
            <a:pPr marL="109728" indent="0">
              <a:buNone/>
            </a:pPr>
            <a:r>
              <a:rPr lang="en-US" sz="2000" dirty="0" smtClean="0"/>
              <a:t>Draw and label a right triangle and then answer the question</a:t>
            </a:r>
          </a:p>
          <a:p>
            <a:pPr marL="566928" indent="-457200">
              <a:buAutoNum type="arabicPeriod"/>
            </a:pPr>
            <a:r>
              <a:rPr lang="en-US" sz="2000" dirty="0" smtClean="0"/>
              <a:t>A ladder leans against a building.  The top of the ladder reaches a position that is 12 feet above the ground.  The foot of the ladder is 4 feet from the building. Find to the nearest degree the measure of the angle that the ladder makes with the level ground.  Then, what is the angle the ladder makes with the building?</a:t>
            </a:r>
          </a:p>
        </p:txBody>
      </p:sp>
    </p:spTree>
    <p:extLst>
      <p:ext uri="{BB962C8B-B14F-4D97-AF65-F5344CB8AC3E}">
        <p14:creationId xmlns:p14="http://schemas.microsoft.com/office/powerpoint/2010/main" val="22898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686800" cy="5550091"/>
          </a:xfrm>
        </p:spPr>
        <p:txBody>
          <a:bodyPr>
            <a:normAutofit/>
          </a:bodyPr>
          <a:lstStyle/>
          <a:p>
            <a:pPr marL="109728" indent="0">
              <a:buNone/>
            </a:pPr>
            <a:r>
              <a:rPr lang="en-US" sz="2000" dirty="0" smtClean="0"/>
              <a:t>Warm Up</a:t>
            </a:r>
          </a:p>
          <a:p>
            <a:pPr marL="109728" indent="0">
              <a:buNone/>
            </a:pPr>
            <a:r>
              <a:rPr lang="en-US" sz="2000" dirty="0" smtClean="0"/>
              <a:t>Draw and label a right triangle and then answer the question</a:t>
            </a:r>
          </a:p>
          <a:p>
            <a:pPr marL="566928" indent="-457200">
              <a:buAutoNum type="arabicPeriod"/>
            </a:pPr>
            <a:r>
              <a:rPr lang="en-US" sz="2000" dirty="0" smtClean="0"/>
              <a:t>The shadow of a flagpole is 40.6 meters long when the angle of elevation of the sun is 34.6 degrees.  Find the height of the flagpole.</a:t>
            </a:r>
          </a:p>
        </p:txBody>
      </p:sp>
    </p:spTree>
    <p:extLst>
      <p:ext uri="{BB962C8B-B14F-4D97-AF65-F5344CB8AC3E}">
        <p14:creationId xmlns:p14="http://schemas.microsoft.com/office/powerpoint/2010/main" val="1535379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686800" cy="5550091"/>
          </a:xfrm>
        </p:spPr>
        <p:txBody>
          <a:bodyPr>
            <a:normAutofit/>
          </a:bodyPr>
          <a:lstStyle/>
          <a:p>
            <a:pPr marL="109728" indent="0">
              <a:buNone/>
            </a:pPr>
            <a:r>
              <a:rPr lang="en-US" sz="2000" dirty="0" smtClean="0"/>
              <a:t>Warm Up</a:t>
            </a:r>
          </a:p>
          <a:p>
            <a:pPr marL="109728" indent="0">
              <a:buNone/>
            </a:pPr>
            <a:r>
              <a:rPr lang="en-US" sz="2000" dirty="0" smtClean="0"/>
              <a:t>Draw and label a right triangle and then answer the question</a:t>
            </a:r>
          </a:p>
          <a:p>
            <a:pPr marL="566928" indent="-457200">
              <a:buAutoNum type="arabicPeriod"/>
            </a:pPr>
            <a:r>
              <a:rPr lang="en-US" sz="2000" dirty="0" smtClean="0"/>
              <a:t>The angle of depression from the top of a building to a car parked in the parking lot is 32.5 degrees.  How far from the top of the building is the car on the ground, if the building is 252 meters high?</a:t>
            </a:r>
            <a:endParaRPr lang="en-US" sz="2000" dirty="0"/>
          </a:p>
        </p:txBody>
      </p:sp>
    </p:spTree>
    <p:extLst>
      <p:ext uri="{BB962C8B-B14F-4D97-AF65-F5344CB8AC3E}">
        <p14:creationId xmlns:p14="http://schemas.microsoft.com/office/powerpoint/2010/main" val="3611707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81000"/>
            <a:ext cx="5185943" cy="2819400"/>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447800"/>
            <a:ext cx="3031477" cy="3127208"/>
          </a:xfrm>
          <a:prstGeom prst="rect">
            <a:avLst/>
          </a:prstGeom>
        </p:spPr>
      </p:pic>
      <mc:AlternateContent xmlns:mc="http://schemas.openxmlformats.org/markup-compatibility/2006" xmlns:a14="http://schemas.microsoft.com/office/drawing/2010/main">
        <mc:Choice Requires="a14">
          <p:sp>
            <p:nvSpPr>
              <p:cNvPr id="2" name="TextBox 1"/>
              <p:cNvSpPr txBox="1"/>
              <p:nvPr/>
            </p:nvSpPr>
            <p:spPr>
              <a:xfrm>
                <a:off x="152400" y="5715000"/>
                <a:ext cx="8839200" cy="369332"/>
              </a:xfrm>
              <a:prstGeom prst="rect">
                <a:avLst/>
              </a:prstGeom>
              <a:noFill/>
            </p:spPr>
            <p:txBody>
              <a:bodyPr wrap="square" rtlCol="0">
                <a:spAutoFit/>
              </a:bodyPr>
              <a:lstStyle/>
              <a:p>
                <a:r>
                  <a:rPr lang="en-US" b="1" dirty="0" smtClean="0"/>
                  <a:t>EQ: </a:t>
                </a:r>
                <a:r>
                  <a:rPr lang="en-US" dirty="0" smtClean="0"/>
                  <a:t>How do we define the sine function for angles larger than </a:t>
                </a:r>
                <a14:m>
                  <m:oMath xmlns:m="http://schemas.openxmlformats.org/officeDocument/2006/math">
                    <m:r>
                      <a:rPr lang="en-US" b="0" i="1" smtClean="0">
                        <a:latin typeface="Cambria Math"/>
                      </a:rPr>
                      <m:t>90</m:t>
                    </m:r>
                    <m:r>
                      <a:rPr lang="en-US" b="0" i="1" smtClean="0">
                        <a:latin typeface="Cambria Math"/>
                        <a:ea typeface="Cambria Math"/>
                      </a:rPr>
                      <m:t>°</m:t>
                    </m:r>
                  </m:oMath>
                </a14:m>
                <a:r>
                  <a:rPr lang="en-US" b="1" dirty="0" smtClean="0"/>
                  <a:t>?</a:t>
                </a:r>
                <a:endParaRPr lang="en-US" b="1"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5715000"/>
                <a:ext cx="8839200" cy="369332"/>
              </a:xfrm>
              <a:prstGeom prst="rect">
                <a:avLst/>
              </a:prstGeom>
              <a:blipFill rotWithShape="1">
                <a:blip r:embed="rId4"/>
                <a:stretch>
                  <a:fillRect l="-552" t="-6667" b="-26667"/>
                </a:stretch>
              </a:blipFill>
            </p:spPr>
            <p:txBody>
              <a:bodyPr/>
              <a:lstStyle/>
              <a:p>
                <a:r>
                  <a:rPr lang="en-US">
                    <a:noFill/>
                  </a:rPr>
                  <a:t> </a:t>
                </a:r>
              </a:p>
            </p:txBody>
          </p:sp>
        </mc:Fallback>
      </mc:AlternateContent>
    </p:spTree>
    <p:extLst>
      <p:ext uri="{BB962C8B-B14F-4D97-AF65-F5344CB8AC3E}">
        <p14:creationId xmlns:p14="http://schemas.microsoft.com/office/powerpoint/2010/main" val="580469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532995"/>
            <a:ext cx="8534400" cy="4124733"/>
          </a:xfrm>
          <a:prstGeom prst="rect">
            <a:avLst/>
          </a:prstGeom>
        </p:spPr>
      </p:pic>
    </p:spTree>
    <p:extLst>
      <p:ext uri="{BB962C8B-B14F-4D97-AF65-F5344CB8AC3E}">
        <p14:creationId xmlns:p14="http://schemas.microsoft.com/office/powerpoint/2010/main" val="4224074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04799"/>
            <a:ext cx="8458200" cy="771477"/>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076276"/>
            <a:ext cx="8229600" cy="968188"/>
          </a:xfrm>
          <a:prstGeom prst="rect">
            <a:avLst/>
          </a:prstGeom>
        </p:spPr>
      </p:pic>
      <p:pic>
        <p:nvPicPr>
          <p:cNvPr id="7" name="Picture 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3657600"/>
            <a:ext cx="8077200" cy="1600436"/>
          </a:xfrm>
          <a:prstGeom prst="rect">
            <a:avLst/>
          </a:prstGeom>
        </p:spPr>
      </p:pic>
    </p:spTree>
    <p:extLst>
      <p:ext uri="{BB962C8B-B14F-4D97-AF65-F5344CB8AC3E}">
        <p14:creationId xmlns:p14="http://schemas.microsoft.com/office/powerpoint/2010/main" val="38341658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94</TotalTime>
  <Words>473</Words>
  <Application>Microsoft Office PowerPoint</Application>
  <PresentationFormat>On-screen Show (4:3)</PresentationFormat>
  <Paragraphs>21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Please Put phones and devices in a pocket in your backpack.   Thank you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computer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salford</dc:creator>
  <cp:lastModifiedBy>Rex Viney</cp:lastModifiedBy>
  <cp:revision>8</cp:revision>
  <dcterms:created xsi:type="dcterms:W3CDTF">2016-01-25T20:56:38Z</dcterms:created>
  <dcterms:modified xsi:type="dcterms:W3CDTF">2020-02-17T20:15:29Z</dcterms:modified>
</cp:coreProperties>
</file>