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80" r:id="rId9"/>
    <p:sldId id="279" r:id="rId10"/>
    <p:sldId id="278" r:id="rId11"/>
    <p:sldId id="282" r:id="rId12"/>
    <p:sldId id="281" r:id="rId13"/>
    <p:sldId id="283" r:id="rId14"/>
    <p:sldId id="277" r:id="rId15"/>
    <p:sldId id="276" r:id="rId16"/>
    <p:sldId id="274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0D5ABC-AB05-43FA-B168-FAE2F89E602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2615E4-D195-4200-8D9F-24BED8DD2F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3 – </a:t>
            </a:r>
            <a:br>
              <a:rPr lang="en-US" dirty="0" smtClean="0"/>
            </a:br>
            <a:r>
              <a:rPr lang="en-US" dirty="0" smtClean="0"/>
              <a:t>Mod 3 Test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Use the equations below to answer questions 13 – 19.</a:t>
                </a:r>
                <a:endParaRPr lang="en-US" dirty="0"/>
              </a:p>
              <a:p>
                <a:r>
                  <a:rPr lang="en-US" i="1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/>
                  <a:t>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/>
              </a:p>
              <a:p>
                <a:r>
                  <a:rPr lang="en-US" dirty="0"/>
                  <a:t>13.  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			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14</a:t>
                </a:r>
                <a:r>
                  <a:rPr lang="en-US" dirty="0"/>
                  <a:t>.  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60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Use the equations below to answer questions 13 – 19.</a:t>
                </a:r>
                <a:endParaRPr lang="en-US" dirty="0"/>
              </a:p>
              <a:p>
                <a:r>
                  <a:rPr lang="en-US" i="1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/>
                  <a:t>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15</a:t>
                </a:r>
                <a:r>
                  <a:rPr lang="en-US" dirty="0"/>
                  <a:t>.  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				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16</a:t>
                </a:r>
                <a:r>
                  <a:rPr lang="en-US" dirty="0"/>
                  <a:t>.  Find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)(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00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Use the equations below to answer questions 13 – 19.</a:t>
                </a:r>
                <a:endParaRPr lang="en-US" dirty="0"/>
              </a:p>
              <a:p>
                <a:r>
                  <a:rPr lang="en-US" i="1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/>
                  <a:t>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17.  Find ALL of the roots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		</a:t>
                </a:r>
                <a:endParaRPr lang="en-US" dirty="0" smtClean="0"/>
              </a:p>
              <a:p>
                <a:endParaRPr lang="en-US" dirty="0"/>
              </a:p>
              <a:p>
                <a:pPr marL="109728" indent="0">
                  <a:buNone/>
                </a:pPr>
                <a:r>
                  <a:rPr lang="en-US" dirty="0"/>
                  <a:t>	</a:t>
                </a:r>
                <a:endParaRPr lang="en-US" dirty="0" smtClean="0"/>
              </a:p>
              <a:p>
                <a:r>
                  <a:rPr lang="en-US" dirty="0" smtClean="0"/>
                  <a:t>18</a:t>
                </a:r>
                <a:r>
                  <a:rPr lang="en-US" dirty="0"/>
                  <a:t>.  Find ALL of the roots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902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Use the equations below to answer questions 13 – 19.</a:t>
                </a:r>
                <a:endParaRPr lang="en-US" dirty="0"/>
              </a:p>
              <a:p>
                <a:r>
                  <a:rPr lang="en-US" i="1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</m:oMath>
                </a14:m>
                <a:r>
                  <a:rPr lang="en-US" dirty="0"/>
                  <a:t> 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</m:oMath>
                </a14:m>
                <a:r>
                  <a:rPr lang="en-US" dirty="0"/>
                  <a:t>  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19</a:t>
                </a:r>
                <a:r>
                  <a:rPr lang="en-US" dirty="0"/>
                  <a:t>.  Factor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into two polynomials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372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/>
              <a:t>20.  Write a polynomial in </a:t>
            </a:r>
            <a:r>
              <a:rPr lang="en-US" b="1" dirty="0"/>
              <a:t>factored</a:t>
            </a:r>
            <a:r>
              <a:rPr lang="en-US" dirty="0"/>
              <a:t> </a:t>
            </a:r>
            <a:r>
              <a:rPr lang="en-US" b="1" dirty="0"/>
              <a:t>form</a:t>
            </a:r>
            <a:r>
              <a:rPr lang="en-US" dirty="0"/>
              <a:t> that has a leading coefficient of -2, and the following roots:  2, -3, 4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75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/>
              <a:t>21.  Write a polynomial in </a:t>
            </a:r>
            <a:r>
              <a:rPr lang="en-US" b="1" dirty="0"/>
              <a:t>standard</a:t>
            </a:r>
            <a:r>
              <a:rPr lang="en-US" dirty="0"/>
              <a:t> </a:t>
            </a:r>
            <a:r>
              <a:rPr lang="en-US" b="1" dirty="0"/>
              <a:t>form</a:t>
            </a:r>
            <a:r>
              <a:rPr lang="en-US" dirty="0"/>
              <a:t> that has a leading coefficient of 2, and the following roots:  2, -3,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70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7150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22.  Write a polynomial in factored form that has a leading coefficient of 2, and the following roots:  -3 , 3 , 2.  Make a table of values for this function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/>
                  <a:t>23. Graph the polynomial from #22. </a:t>
                </a:r>
              </a:p>
              <a:p>
                <a:r>
                  <a:rPr lang="en-US" dirty="0"/>
                  <a:t>24. a. What are the x-intercepts from #22 above?  ______________________________________</a:t>
                </a:r>
              </a:p>
              <a:p>
                <a:r>
                  <a:rPr lang="en-US" dirty="0"/>
                  <a:t>	b. What is the y-intercept from #22 above?  ________________________________________</a:t>
                </a:r>
              </a:p>
              <a:p>
                <a:r>
                  <a:rPr lang="en-US" dirty="0"/>
                  <a:t>25. Use the polynomial from #22 above.</a:t>
                </a:r>
              </a:p>
              <a:p>
                <a:r>
                  <a:rPr lang="en-US" dirty="0"/>
                  <a:t>	a.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→∞,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)→___________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→−∞,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)→_________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715000"/>
              </a:xfrm>
              <a:blipFill rotWithShape="1">
                <a:blip r:embed="rId2"/>
                <a:stretch>
                  <a:fillRect t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89731"/>
              </p:ext>
            </p:extLst>
          </p:nvPr>
        </p:nvGraphicFramePr>
        <p:xfrm>
          <a:off x="1143000" y="1447800"/>
          <a:ext cx="9906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"/>
                <a:gridCol w="495300"/>
              </a:tblGrid>
              <a:tr h="229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61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91169"/>
            <a:ext cx="2971800" cy="3199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957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9261"/>
              </p:ext>
            </p:extLst>
          </p:nvPr>
        </p:nvGraphicFramePr>
        <p:xfrm>
          <a:off x="457200" y="381000"/>
          <a:ext cx="1143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049"/>
              </p:ext>
            </p:extLst>
          </p:nvPr>
        </p:nvGraphicFramePr>
        <p:xfrm>
          <a:off x="2209800" y="381000"/>
          <a:ext cx="1219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241842"/>
              </p:ext>
            </p:extLst>
          </p:nvPr>
        </p:nvGraphicFramePr>
        <p:xfrm>
          <a:off x="5410200" y="457200"/>
          <a:ext cx="1143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744743"/>
              </p:ext>
            </p:extLst>
          </p:nvPr>
        </p:nvGraphicFramePr>
        <p:xfrm>
          <a:off x="3810000" y="457200"/>
          <a:ext cx="1371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582770"/>
              </p:ext>
            </p:extLst>
          </p:nvPr>
        </p:nvGraphicFramePr>
        <p:xfrm>
          <a:off x="7162800" y="457200"/>
          <a:ext cx="1295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7338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Linear</a:t>
            </a:r>
          </a:p>
          <a:p>
            <a:pPr marL="342900" indent="-342900">
              <a:buAutoNum type="alphaLcPeriod"/>
            </a:pPr>
            <a:r>
              <a:rPr lang="en-US" dirty="0" smtClean="0"/>
              <a:t>Quadratic</a:t>
            </a:r>
          </a:p>
          <a:p>
            <a:pPr marL="342900" indent="-342900">
              <a:buAutoNum type="alphaLcPeriod"/>
            </a:pPr>
            <a:r>
              <a:rPr lang="en-US" dirty="0" smtClean="0"/>
              <a:t>Cubic</a:t>
            </a:r>
          </a:p>
          <a:p>
            <a:pPr marL="342900" indent="-342900">
              <a:buAutoNum type="alphaLcPeriod"/>
            </a:pPr>
            <a:r>
              <a:rPr lang="en-US" dirty="0" smtClean="0"/>
              <a:t>Exponential</a:t>
            </a:r>
          </a:p>
          <a:p>
            <a:pPr marL="342900" indent="-342900">
              <a:buAutoNum type="alphaLcPeriod"/>
            </a:pPr>
            <a:r>
              <a:rPr lang="en-US" dirty="0" smtClean="0"/>
              <a:t>logarithmic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47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Which of the following functions is a polynomial?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A.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B.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C.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+3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E.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F.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G.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+10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H.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6190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1.evaluate </a:t>
                </a:r>
                <a:endParaRPr lang="en-US" dirty="0"/>
              </a:p>
              <a:p>
                <a:r>
                  <a:rPr lang="en-US" dirty="0" smtClean="0"/>
                  <a:t>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D.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2.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3. How many real roots does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have?</a:t>
                </a:r>
              </a:p>
              <a:p>
                <a:r>
                  <a:rPr lang="en-US" dirty="0" smtClean="0"/>
                  <a:t>4. How many roots both real and complex does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have?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75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Polynomial?  Yes  or No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95822"/>
              </p:ext>
            </p:extLst>
          </p:nvPr>
        </p:nvGraphicFramePr>
        <p:xfrm>
          <a:off x="2514599" y="2057400"/>
          <a:ext cx="2440306" cy="2322354"/>
        </p:xfrm>
        <a:graphic>
          <a:graphicData uri="http://schemas.openxmlformats.org/drawingml/2006/table">
            <a:tbl>
              <a:tblPr firstRow="1" firstCol="1" bandRow="1"/>
              <a:tblGrid>
                <a:gridCol w="1220153"/>
                <a:gridCol w="1220153"/>
              </a:tblGrid>
              <a:tr h="373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94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</p:spPr>
            <p:txBody>
              <a:bodyPr/>
              <a:lstStyle/>
              <a:p>
                <a:r>
                  <a:rPr lang="en-US" dirty="0" smtClean="0"/>
                  <a:t>Factor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+125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+1000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550091"/>
              </a:xfrm>
              <a:blipFill rotWithShape="1">
                <a:blip r:embed="rId2"/>
                <a:stretch>
                  <a:fillRect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4167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r>
                  <a:rPr lang="en-US" dirty="0" smtClean="0"/>
                  <a:t>Find the roots</a:t>
                </a:r>
              </a:p>
              <a:p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−12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4.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27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−4     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+4    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Find</a:t>
                </a:r>
                <a:endParaRPr lang="en-US" dirty="0"/>
              </a:p>
              <a:p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4. find all the roots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5. </a:t>
                </a:r>
                <a:r>
                  <a:rPr lang="en-US" dirty="0"/>
                  <a:t>find all the roots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6. Factor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60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</p:spPr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1. Write a polynomial in factored form that has a leading coefficient of -2 and the following roots: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−4, 1, 3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r>
                  <a:rPr lang="en-US" dirty="0" smtClean="0"/>
                  <a:t>2. Now put it in standard form.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62629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964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715000"/>
              </a:xfrm>
            </p:spPr>
            <p:txBody>
              <a:bodyPr>
                <a:normAutofit fontScale="62500" lnSpcReduction="2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Write </a:t>
                </a:r>
                <a:r>
                  <a:rPr lang="en-US" dirty="0"/>
                  <a:t>a polynomial in factored form that has a leading coefficient of </a:t>
                </a:r>
                <a:r>
                  <a:rPr lang="en-US" dirty="0" smtClean="0"/>
                  <a:t>-2</a:t>
                </a:r>
                <a:r>
                  <a:rPr lang="en-US" dirty="0"/>
                  <a:t>, and the following roots:  </a:t>
                </a:r>
                <a:r>
                  <a:rPr lang="en-US" dirty="0" smtClean="0"/>
                  <a:t>-4 </a:t>
                </a:r>
                <a:r>
                  <a:rPr lang="en-US" dirty="0"/>
                  <a:t>, 3 , </a:t>
                </a:r>
                <a:r>
                  <a:rPr lang="en-US" dirty="0" smtClean="0"/>
                  <a:t>1.  </a:t>
                </a:r>
                <a:r>
                  <a:rPr lang="en-US" dirty="0"/>
                  <a:t>Make a table of values for this function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Graph </a:t>
                </a:r>
                <a:r>
                  <a:rPr lang="en-US" dirty="0"/>
                  <a:t>the polynomial 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a</a:t>
                </a:r>
                <a:r>
                  <a:rPr lang="en-US" dirty="0"/>
                  <a:t>. What are the </a:t>
                </a:r>
                <a:r>
                  <a:rPr lang="en-US" dirty="0" smtClean="0"/>
                  <a:t>x-intercepts?  </a:t>
                </a:r>
                <a:r>
                  <a:rPr lang="en-US" dirty="0"/>
                  <a:t>______________________________________</a:t>
                </a:r>
              </a:p>
              <a:p>
                <a:r>
                  <a:rPr lang="en-US" dirty="0" smtClean="0"/>
                  <a:t>b</a:t>
                </a:r>
                <a:r>
                  <a:rPr lang="en-US" dirty="0"/>
                  <a:t>. What is the </a:t>
                </a:r>
                <a:r>
                  <a:rPr lang="en-US" dirty="0" smtClean="0"/>
                  <a:t>y-intercept?  </a:t>
                </a:r>
                <a:r>
                  <a:rPr lang="en-US" dirty="0"/>
                  <a:t>________________________________________</a:t>
                </a:r>
              </a:p>
              <a:p>
                <a:r>
                  <a:rPr lang="en-US" dirty="0" smtClean="0"/>
                  <a:t>Use </a:t>
                </a:r>
                <a:r>
                  <a:rPr lang="en-US" dirty="0"/>
                  <a:t>the </a:t>
                </a:r>
                <a:r>
                  <a:rPr lang="en-US" dirty="0" smtClean="0"/>
                  <a:t>polynomial.</a:t>
                </a:r>
                <a:endParaRPr lang="en-US" dirty="0"/>
              </a:p>
              <a:p>
                <a:r>
                  <a:rPr lang="en-US" dirty="0"/>
                  <a:t>	a.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→∞,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)→___________</m:t>
                    </m:r>
                  </m:oMath>
                </a14:m>
                <a:endParaRPr lang="en-US" dirty="0"/>
              </a:p>
              <a:p>
                <a:r>
                  <a:rPr lang="en-US" dirty="0"/>
                  <a:t>	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→−∞, 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)→_________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715000"/>
              </a:xfrm>
              <a:blipFill rotWithShape="1">
                <a:blip r:embed="rId2"/>
                <a:stretch>
                  <a:fillRect t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365512"/>
              </p:ext>
            </p:extLst>
          </p:nvPr>
        </p:nvGraphicFramePr>
        <p:xfrm>
          <a:off x="1143000" y="1447800"/>
          <a:ext cx="9906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"/>
                <a:gridCol w="495300"/>
              </a:tblGrid>
              <a:tr h="2298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61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91169"/>
            <a:ext cx="2971800" cy="3199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04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Exponential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94258"/>
              </p:ext>
            </p:extLst>
          </p:nvPr>
        </p:nvGraphicFramePr>
        <p:xfrm>
          <a:off x="2514599" y="2057400"/>
          <a:ext cx="2440306" cy="2322354"/>
        </p:xfrm>
        <a:graphic>
          <a:graphicData uri="http://schemas.openxmlformats.org/drawingml/2006/table">
            <a:tbl>
              <a:tblPr firstRow="1" firstCol="1" bandRow="1"/>
              <a:tblGrid>
                <a:gridCol w="1220153"/>
                <a:gridCol w="1220153"/>
              </a:tblGrid>
              <a:tr h="373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Quadratic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95822"/>
              </p:ext>
            </p:extLst>
          </p:nvPr>
        </p:nvGraphicFramePr>
        <p:xfrm>
          <a:off x="2514599" y="2057400"/>
          <a:ext cx="2440306" cy="2322354"/>
        </p:xfrm>
        <a:graphic>
          <a:graphicData uri="http://schemas.openxmlformats.org/drawingml/2006/table">
            <a:tbl>
              <a:tblPr firstRow="1" firstCol="1" bandRow="1"/>
              <a:tblGrid>
                <a:gridCol w="1220153"/>
                <a:gridCol w="1220153"/>
              </a:tblGrid>
              <a:tr h="373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Cubic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95822"/>
              </p:ext>
            </p:extLst>
          </p:nvPr>
        </p:nvGraphicFramePr>
        <p:xfrm>
          <a:off x="2514599" y="2057400"/>
          <a:ext cx="2440306" cy="2322354"/>
        </p:xfrm>
        <a:graphic>
          <a:graphicData uri="http://schemas.openxmlformats.org/drawingml/2006/table">
            <a:tbl>
              <a:tblPr firstRow="1" firstCol="1" bandRow="1"/>
              <a:tblGrid>
                <a:gridCol w="1220153"/>
                <a:gridCol w="1220153"/>
              </a:tblGrid>
              <a:tr h="373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0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r>
              <a:rPr lang="en-US" dirty="0" smtClean="0"/>
              <a:t>Logarithmic</a:t>
            </a:r>
          </a:p>
          <a:p>
            <a:r>
              <a:rPr lang="en-US" dirty="0"/>
              <a:t>Polynomial?  Yes  or No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95822"/>
              </p:ext>
            </p:extLst>
          </p:nvPr>
        </p:nvGraphicFramePr>
        <p:xfrm>
          <a:off x="2514599" y="2057400"/>
          <a:ext cx="2440306" cy="2322354"/>
        </p:xfrm>
        <a:graphic>
          <a:graphicData uri="http://schemas.openxmlformats.org/drawingml/2006/table">
            <a:tbl>
              <a:tblPr firstRow="1" firstCol="1" bandRow="1"/>
              <a:tblGrid>
                <a:gridCol w="1220153"/>
                <a:gridCol w="1220153"/>
              </a:tblGrid>
              <a:tr h="373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mbria"/>
                          <a:ea typeface="MS Mincho"/>
                          <a:cs typeface="Times New Roman"/>
                        </a:rPr>
                        <a:t>y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mbria"/>
                          <a:ea typeface="MS Mincho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6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/>
                  <a:t>7. 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+27</m:t>
                    </m:r>
                  </m:oMath>
                </a14:m>
                <a:r>
                  <a:rPr lang="en-US" dirty="0"/>
                  <a:t>, then what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(−4)</m:t>
                    </m:r>
                  </m:oMath>
                </a14:m>
                <a:r>
                  <a:rPr lang="en-US" dirty="0"/>
                  <a:t>?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109728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8.  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+125</m:t>
                    </m:r>
                  </m:oMath>
                </a14:m>
                <a:r>
                  <a:rPr lang="en-US" dirty="0"/>
                  <a:t>,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66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</p:spPr>
            <p:txBody>
              <a:bodyPr/>
              <a:lstStyle/>
              <a:p>
                <a:r>
                  <a:rPr lang="en-US" dirty="0"/>
                  <a:t>9.  How many </a:t>
                </a:r>
                <a:r>
                  <a:rPr lang="en-US" b="1" dirty="0"/>
                  <a:t>real</a:t>
                </a:r>
                <a:r>
                  <a:rPr lang="en-US" dirty="0"/>
                  <a:t> roots does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+125</m:t>
                    </m:r>
                  </m:oMath>
                </a14:m>
                <a:r>
                  <a:rPr lang="en-US" dirty="0"/>
                  <a:t> have?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10.  How many roots (both </a:t>
                </a:r>
                <a:r>
                  <a:rPr lang="en-US" b="1" dirty="0"/>
                  <a:t>real</a:t>
                </a:r>
                <a:r>
                  <a:rPr lang="en-US" dirty="0"/>
                  <a:t> AND </a:t>
                </a:r>
                <a:r>
                  <a:rPr lang="en-US" b="1" dirty="0"/>
                  <a:t>complex</a:t>
                </a:r>
                <a:r>
                  <a:rPr lang="en-US" dirty="0"/>
                  <a:t>) does the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+125</m:t>
                    </m:r>
                  </m:oMath>
                </a14:m>
                <a:r>
                  <a:rPr lang="en-US" dirty="0"/>
                  <a:t> have?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473891"/>
              </a:xfrm>
              <a:blipFill rotWithShape="1">
                <a:blip r:embed="rId2"/>
                <a:stretch>
                  <a:fillRect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3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r>
              <a:rPr lang="en-US" dirty="0"/>
              <a:t>11.  Write the function in factored form that has roots -2 and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12.  Write the function in standard form that has roots 2 and -3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499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873</Words>
  <Application>Microsoft Office PowerPoint</Application>
  <PresentationFormat>On-screen Show (4:3)</PresentationFormat>
  <Paragraphs>334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Integrated Math 3 –  Mod 3 Test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3 –  Mod 3 Quiz Review</dc:title>
  <dc:creator>Judy Viney</dc:creator>
  <cp:lastModifiedBy>Judy Viney</cp:lastModifiedBy>
  <cp:revision>9</cp:revision>
  <dcterms:created xsi:type="dcterms:W3CDTF">2016-10-12T14:22:37Z</dcterms:created>
  <dcterms:modified xsi:type="dcterms:W3CDTF">2019-10-21T21:39:13Z</dcterms:modified>
</cp:coreProperties>
</file>