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1" r:id="rId6"/>
    <p:sldId id="260" r:id="rId7"/>
    <p:sldId id="259" r:id="rId8"/>
    <p:sldId id="258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49D000-80B2-4D9E-B286-A88082230A3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48E6DF-B570-4703-9A64-F9C8856A24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Quarter One Benchmark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=</m:t>
                    </m:r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𝑥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64</m:t>
                        </m:r>
                      </m:e>
                    </m:func>
                  </m:oMath>
                </a14:m>
                <a:r>
                  <a:rPr lang="en-US" sz="2000" dirty="0"/>
                  <a:t> , then </a:t>
                </a:r>
                <a14:m>
                  <m:oMath xmlns:m="http://schemas.openxmlformats.org/officeDocument/2006/math"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4</m:t>
                        </m:r>
                      </m:e>
                    </m:d>
                    <m:r>
                      <a:rPr lang="en-US" sz="2000" i="1"/>
                      <m:t>=</m:t>
                    </m:r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/>
                  <a:t>What is the base of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/>
                          <m:t>log</m:t>
                        </m:r>
                      </m:fName>
                      <m:e>
                        <m:r>
                          <a:rPr lang="en-US" sz="2000" i="1"/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?</a:t>
                </a:r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Find a point on the graph of  </a:t>
                </a:r>
                <a14:m>
                  <m:oMath xmlns:m="http://schemas.openxmlformats.org/officeDocument/2006/math">
                    <m:r>
                      <a:rPr lang="en-US" sz="2000" i="1"/>
                      <m:t>𝑦</m:t>
                    </m:r>
                    <m:r>
                      <a:rPr lang="en-US" sz="2000" i="1"/>
                      <m:t>=</m:t>
                    </m:r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?</a:t>
                </a:r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 smtClean="0"/>
                  <a:t>What </a:t>
                </a:r>
                <a:r>
                  <a:rPr lang="en-US" sz="2000" dirty="0"/>
                  <a:t>is the first step in solving 3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𝑥</m:t>
                        </m:r>
                      </m:e>
                    </m:func>
                    <m:r>
                      <a:rPr lang="en-US" sz="2000" i="1"/>
                      <m:t>=4</m:t>
                    </m:r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9</m:t>
                        </m:r>
                      </m:e>
                    </m:func>
                  </m:oMath>
                </a14:m>
                <a:r>
                  <a:rPr lang="en-US" sz="2000" dirty="0"/>
                  <a:t> for </a:t>
                </a:r>
                <a:r>
                  <a:rPr lang="en-US" sz="2000" i="1" dirty="0"/>
                  <a:t>x</a:t>
                </a:r>
                <a:r>
                  <a:rPr lang="en-US" sz="2000" dirty="0"/>
                  <a:t>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84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marL="109728" indent="0">
              <a:buNone/>
            </a:pPr>
            <a:r>
              <a:rPr lang="en-US" sz="2000" dirty="0" smtClean="0"/>
              <a:t>Linear					</a:t>
            </a:r>
            <a:r>
              <a:rPr lang="en-US" sz="2000" dirty="0" err="1" smtClean="0"/>
              <a:t>Exp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Quad			   Cubic                                  Log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4675"/>
            <a:ext cx="2876550" cy="27146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4675"/>
            <a:ext cx="2876550" cy="27146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600"/>
            <a:ext cx="2876550" cy="27146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11" y="3276597"/>
            <a:ext cx="2876550" cy="271462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471" y="3276596"/>
            <a:ext cx="28765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4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𝑎</m:t>
                        </m:r>
                      </m:e>
                      <m:sup>
                        <m:r>
                          <a:rPr lang="en-US" i="1"/>
                          <m:t>𝑥</m:t>
                        </m:r>
                      </m:sup>
                    </m:sSup>
                    <m:r>
                      <a:rPr lang="en-US" i="1"/>
                      <m:t>∙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𝑎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𝑏</m:t>
                            </m:r>
                          </m:e>
                          <m:sup>
                            <m:r>
                              <a:rPr lang="en-US" i="1"/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𝑏</m:t>
                            </m:r>
                          </m:e>
                          <m:sup>
                            <m:r>
                              <a:rPr lang="en-US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𝑐</m:t>
                            </m:r>
                          </m:e>
                          <m:sup>
                            <m:r>
                              <a:rPr lang="en-US" i="1"/>
                              <m:t>4</m:t>
                            </m:r>
                            <m:r>
                              <a:rPr lang="en-US" i="1"/>
                              <m:t>𝑥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𝑑</m:t>
                        </m:r>
                      </m:e>
                      <m:sup>
                        <m:r>
                          <a:rPr lang="en-US" i="1"/>
                          <m:t>𝑥</m:t>
                        </m:r>
                      </m:sup>
                    </m:sSup>
                    <m:r>
                      <a:rPr lang="en-US" i="1"/>
                      <m:t>=4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𝑒</m:t>
                        </m:r>
                      </m:e>
                      <m:sup>
                        <m:r>
                          <a:rPr lang="en-US" i="1"/>
                          <m:t>5</m:t>
                        </m:r>
                      </m:sup>
                    </m:sSup>
                    <m:r>
                      <a:rPr lang="en-US" i="1"/>
                      <m:t>=</m:t>
                    </m:r>
                    <m:r>
                      <a:rPr lang="en-US" i="1"/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842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dirty="0"/>
                  <a:t> If you know that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+</m:t>
                    </m:r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𝑥</m:t>
                    </m:r>
                    <m:r>
                      <a:rPr lang="en-US" i="1"/>
                      <m:t>−3</m:t>
                    </m:r>
                  </m:oMath>
                </a14:m>
                <a:r>
                  <a:rPr lang="en-US" dirty="0"/>
                  <a:t>, then give an example of possibilities for 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r>
                      <a:rPr lang="en-US" i="1"/>
                      <m:t>(</m:t>
                    </m:r>
                    <m:r>
                      <a:rPr lang="en-US" i="1"/>
                      <m:t>𝑥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a.  Give a linear example</a:t>
                </a:r>
              </a:p>
              <a:p>
                <a:r>
                  <a:rPr lang="en-US" dirty="0"/>
                  <a:t> 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b.  Give a quadratic example</a:t>
                </a:r>
              </a:p>
              <a:p>
                <a:r>
                  <a:rPr lang="en-US" dirty="0"/>
                  <a:t> 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c. Give a cubic example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759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11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=3</m:t>
                    </m:r>
                    <m:sSup>
                      <m:sSupPr>
                        <m:ctrlPr>
                          <a:rPr lang="en-US" sz="2000" i="1"/>
                        </m:ctrlPr>
                      </m:sSupPr>
                      <m:e>
                        <m:r>
                          <a:rPr lang="en-US" sz="2000" i="1"/>
                          <m:t>𝑥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  <m:r>
                      <a:rPr lang="en-US" sz="2000" i="1"/>
                      <m:t>+</m:t>
                    </m:r>
                    <m:r>
                      <a:rPr lang="en-US" sz="2000" i="1"/>
                      <m:t>𝑥</m:t>
                    </m:r>
                    <m:r>
                      <a:rPr lang="en-US" sz="2000" i="1"/>
                      <m:t>−1</m:t>
                    </m:r>
                  </m:oMath>
                </a14:m>
                <a:r>
                  <a:rPr lang="en-US" sz="2000" dirty="0"/>
                  <a:t>  and </a:t>
                </a:r>
                <a14:m>
                  <m:oMath xmlns:m="http://schemas.openxmlformats.org/officeDocument/2006/math">
                    <m:r>
                      <a:rPr lang="en-US" sz="2000" i="1"/>
                      <m:t>𝑔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=2</m:t>
                    </m:r>
                    <m:r>
                      <a:rPr lang="en-US" sz="2000" i="1"/>
                      <m:t>𝑥</m:t>
                    </m:r>
                    <m:r>
                      <a:rPr lang="en-US" sz="2000" i="1"/>
                      <m:t>−3</m:t>
                    </m:r>
                  </m:oMath>
                </a14:m>
                <a:r>
                  <a:rPr lang="en-US" sz="2000" dirty="0"/>
                  <a:t>, then </a:t>
                </a:r>
                <a14:m>
                  <m:oMath xmlns:m="http://schemas.openxmlformats.org/officeDocument/2006/math"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×</m:t>
                    </m:r>
                    <m:r>
                      <a:rPr lang="en-US" sz="2000" i="1"/>
                      <m:t>𝑔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=</m:t>
                    </m:r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pPr marL="109728" indent="0">
                  <a:buNone/>
                </a:pPr>
                <a:r>
                  <a:rPr lang="en-US" sz="2000" dirty="0" smtClean="0"/>
                  <a:t>If </a:t>
                </a:r>
                <a:r>
                  <a:rPr lang="en-US" sz="2000" dirty="0"/>
                  <a:t>a linear equation has a slope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/>
                        </m:ctrlPr>
                      </m:fPr>
                      <m:num>
                        <m:r>
                          <a:rPr lang="en-US" sz="2000" i="1"/>
                          <m:t>1</m:t>
                        </m:r>
                      </m:num>
                      <m:den>
                        <m:r>
                          <a:rPr lang="en-US" sz="2000" i="1"/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and a y-intercept of 2, then what do you know about the end behavior as </a:t>
                </a:r>
                <a14:m>
                  <m:oMath xmlns:m="http://schemas.openxmlformats.org/officeDocument/2006/math">
                    <m:r>
                      <a:rPr lang="en-US" sz="2000" i="1"/>
                      <m:t>𝑥</m:t>
                    </m:r>
                    <m:r>
                      <a:rPr lang="en-US" sz="2000" i="1"/>
                      <m:t>→∞</m:t>
                    </m:r>
                  </m:oMath>
                </a14:m>
                <a:r>
                  <a:rPr lang="en-US" sz="2000" dirty="0" smtClean="0"/>
                  <a:t>?</a:t>
                </a:r>
              </a:p>
              <a:p>
                <a:pPr marL="109728" indent="0">
                  <a:buNone/>
                </a:pPr>
                <a:endParaRPr lang="en-US" sz="2000" dirty="0"/>
              </a:p>
              <a:p>
                <a:pPr marL="109728" indent="0">
                  <a:buNone/>
                </a:pPr>
                <a:r>
                  <a:rPr lang="en-US" sz="2000" dirty="0" smtClean="0"/>
                  <a:t>Are </a:t>
                </a:r>
                <a:r>
                  <a:rPr lang="en-US" sz="2000" dirty="0"/>
                  <a:t>they increasing?</a:t>
                </a:r>
              </a:p>
              <a:p>
                <a:r>
                  <a:rPr lang="en-US" sz="2000" dirty="0"/>
                  <a:t>a.  Give an example that is always increasing and explain how you know</a:t>
                </a:r>
                <a:r>
                  <a:rPr lang="en-US" sz="2000" dirty="0" smtClean="0"/>
                  <a:t>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b.  Give an example that is always decreasing and explain how you </a:t>
                </a:r>
                <a:r>
                  <a:rPr lang="en-US" sz="2000"/>
                  <a:t>know</a:t>
                </a:r>
                <a:r>
                  <a:rPr lang="en-US" sz="2000" smtClean="0"/>
                  <a:t>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c.  Give an example that is increasing and decreasing and explain how you know.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325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54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dirty="0"/>
                  <a:t>.  If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2</m:t>
                        </m:r>
                      </m:den>
                    </m:f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−1)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𝑎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𝑏</m:t>
                        </m:r>
                      </m:e>
                    </m:d>
                    <m:r>
                      <a:rPr lang="en-US" i="1"/>
                      <m:t>=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34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sz="2000" dirty="0" smtClean="0"/>
                  <a:t>You </a:t>
                </a:r>
                <a:r>
                  <a:rPr lang="en-US" sz="2000" dirty="0"/>
                  <a:t>have been asked to solve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000" i="1"/>
                        </m:ctrlPr>
                      </m:radPr>
                      <m:deg>
                        <m:r>
                          <a:rPr lang="en-US" sz="2000" i="1"/>
                          <m:t>3</m:t>
                        </m:r>
                      </m:deg>
                      <m:e>
                        <m:r>
                          <a:rPr lang="en-US" sz="2000" i="1"/>
                          <m:t>(</m:t>
                        </m:r>
                        <m:r>
                          <a:rPr lang="en-US" sz="2000" i="1"/>
                          <m:t>𝑥</m:t>
                        </m:r>
                        <m:r>
                          <a:rPr lang="en-US" sz="2000" i="1"/>
                          <m:t>−1)</m:t>
                        </m:r>
                      </m:e>
                    </m:rad>
                    <m:r>
                      <a:rPr lang="en-US" sz="2000" i="1"/>
                      <m:t>=4</m:t>
                    </m:r>
                  </m:oMath>
                </a14:m>
                <a:r>
                  <a:rPr lang="en-US" sz="2000" dirty="0"/>
                  <a:t> for </a:t>
                </a:r>
                <a:r>
                  <a:rPr lang="en-US" sz="2000" i="1" dirty="0"/>
                  <a:t>x</a:t>
                </a:r>
                <a:r>
                  <a:rPr lang="en-US" sz="2000" dirty="0"/>
                  <a:t>.  What would your first step be?  Now solve the equation</a:t>
                </a:r>
                <a:r>
                  <a:rPr lang="en-US" sz="2000" dirty="0" smtClean="0"/>
                  <a:t>.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/>
                  <a:t>Assume </a:t>
                </a:r>
                <a14:m>
                  <m:oMath xmlns:m="http://schemas.openxmlformats.org/officeDocument/2006/math">
                    <m:r>
                      <a:rPr lang="en-US" sz="2000" i="1"/>
                      <m:t>𝑓</m:t>
                    </m:r>
                    <m:r>
                      <a:rPr lang="en-US" sz="2000" i="1"/>
                      <m:t>(</m:t>
                    </m:r>
                    <m:r>
                      <a:rPr lang="en-US" sz="2000" i="1"/>
                      <m:t>𝑥</m:t>
                    </m:r>
                    <m:r>
                      <a:rPr lang="en-US" sz="2000" i="1"/>
                      <m:t>)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/>
                      <m:t>𝑔</m:t>
                    </m:r>
                    <m:r>
                      <a:rPr lang="en-US" sz="2000" i="1"/>
                      <m:t>(</m:t>
                    </m:r>
                    <m:r>
                      <a:rPr lang="en-US" sz="2000" i="1"/>
                      <m:t>𝑥</m:t>
                    </m:r>
                    <m:r>
                      <a:rPr lang="en-US" sz="2000" i="1"/>
                      <m:t>)</m:t>
                    </m:r>
                  </m:oMath>
                </a14:m>
                <a:r>
                  <a:rPr lang="en-US" sz="2000" dirty="0"/>
                  <a:t> are inverses of one another and drawn on the same graph with the same scale on both the horizontal and vertical axis.  What is true of the graph?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60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8</m:t>
                        </m:r>
                      </m:e>
                      <m:sup>
                        <m:r>
                          <a:rPr lang="en-US" i="1"/>
                          <m:t>𝑥</m:t>
                        </m:r>
                      </m:sup>
                    </m:sSup>
                    <m:r>
                      <a:rPr lang="en-US" i="1"/>
                      <m:t>=4</m:t>
                    </m:r>
                  </m:oMath>
                </a14:m>
                <a:r>
                  <a:rPr lang="en-US" dirty="0"/>
                  <a:t>, then x= ________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125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−4</m:t>
                        </m:r>
                      </m:sup>
                    </m:sSup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125</m:t>
                        </m:r>
                      </m:e>
                      <m:sup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+5</m:t>
                        </m:r>
                      </m:sup>
                    </m:sSup>
                  </m:oMath>
                </a14:m>
                <a:r>
                  <a:rPr lang="en-US" dirty="0"/>
                  <a:t>, then x= ________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60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sz="2000" dirty="0"/>
                  <a:t>Complete the definition of Logarithm:  </a:t>
                </a:r>
                <a:r>
                  <a:rPr lang="en-US" sz="2000" i="1" dirty="0"/>
                  <a:t>For all positive numbers a, where a ≠ 1, and all positive numbers x,   </a:t>
                </a:r>
                <a14:m>
                  <m:oMath xmlns:m="http://schemas.openxmlformats.org/officeDocument/2006/math">
                    <m:r>
                      <a:rPr lang="en-US" sz="2000" b="1" i="1"/>
                      <m:t>𝒎</m:t>
                    </m:r>
                    <m:r>
                      <a:rPr lang="en-US" sz="2000" b="1" i="1"/>
                      <m:t>=</m:t>
                    </m:r>
                    <m:func>
                      <m:funcPr>
                        <m:ctrlPr>
                          <a:rPr lang="en-US" sz="2000" b="1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𝐥𝐨𝐠</m:t>
                            </m:r>
                          </m:e>
                          <m:sub>
                            <m:r>
                              <a:rPr lang="en-US" sz="2000" b="1" i="1"/>
                              <m:t>𝒏</m:t>
                            </m:r>
                          </m:sub>
                        </m:sSub>
                      </m:fName>
                      <m:e>
                        <m:r>
                          <a:rPr lang="en-US" sz="2000" b="1" i="1"/>
                          <m:t>𝒑</m:t>
                        </m:r>
                      </m:e>
                    </m:func>
                  </m:oMath>
                </a14:m>
                <a:r>
                  <a:rPr lang="en-US" sz="2000" i="1" dirty="0"/>
                  <a:t> means the same as </a:t>
                </a:r>
                <a:r>
                  <a:rPr lang="en-US" sz="2000" i="1" dirty="0" smtClean="0"/>
                  <a:t>___________________.</a:t>
                </a:r>
              </a:p>
              <a:p>
                <a:endParaRPr lang="en-US" sz="2000" i="1" dirty="0"/>
              </a:p>
              <a:p>
                <a:endParaRPr lang="en-US" sz="2000" dirty="0"/>
              </a:p>
              <a:p>
                <a:r>
                  <a:rPr lang="en-US" sz="2000" dirty="0"/>
                  <a:t>Name three different ways to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/>
                        </m:ctrlPr>
                      </m:sSupPr>
                      <m:e>
                        <m:r>
                          <a:rPr lang="en-US" sz="2000" i="1"/>
                          <m:t>𝑝</m:t>
                        </m:r>
                      </m:e>
                      <m:sup>
                        <m:r>
                          <a:rPr lang="en-US" sz="2000" i="1"/>
                          <m:t>8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 </a:t>
                </a:r>
                <a:endParaRPr lang="en-US" sz="2000" dirty="0"/>
              </a:p>
              <a:p>
                <a:r>
                  <a:rPr lang="en-US" sz="2000" dirty="0"/>
                  <a:t>Find the inverse of </a:t>
                </a:r>
                <a14:m>
                  <m:oMath xmlns:m="http://schemas.openxmlformats.org/officeDocument/2006/math"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=</m:t>
                    </m:r>
                    <m:sSup>
                      <m:sSupPr>
                        <m:ctrlPr>
                          <a:rPr lang="en-US" sz="2000" i="1"/>
                        </m:ctrlPr>
                      </m:sSupPr>
                      <m:e>
                        <m:r>
                          <a:rPr lang="en-US" sz="2000" i="1"/>
                          <m:t>7</m:t>
                        </m:r>
                      </m:e>
                      <m:sup>
                        <m:r>
                          <a:rPr lang="en-US" sz="2000" i="1"/>
                          <m:t>𝑥</m:t>
                        </m:r>
                      </m:sup>
                    </m:sSup>
                  </m:oMath>
                </a14:m>
                <a:r>
                  <a:rPr lang="en-US" sz="2000" dirty="0"/>
                  <a:t>  </a:t>
                </a:r>
                <a:r>
                  <a:rPr lang="en-US" sz="2000" dirty="0" smtClean="0"/>
                  <a:t>?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Name three different ways to write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000" i="1"/>
                        </m:ctrlPr>
                      </m:radPr>
                      <m:deg>
                        <m:r>
                          <a:rPr lang="en-US" sz="2000" i="1"/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en-US" sz="2000" i="1"/>
                            </m:ctrlPr>
                          </m:sSupPr>
                          <m:e>
                            <m:r>
                              <a:rPr lang="en-US" sz="2000" i="1"/>
                              <m:t>𝑥</m:t>
                            </m:r>
                          </m:e>
                          <m:sup>
                            <m:r>
                              <a:rPr lang="en-US" sz="2000" i="1"/>
                              <m:t>24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60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Draw a graph of </a:t>
                </a:r>
                <a14:m>
                  <m:oMath xmlns:m="http://schemas.openxmlformats.org/officeDocument/2006/math"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𝑎𝑛𝑑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𝑔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𝑤h𝑒𝑟𝑒</m:t>
                    </m:r>
                  </m:oMath>
                </a14:m>
                <a:endParaRPr lang="en-US" sz="2000" i="1" dirty="0" smtClean="0"/>
              </a:p>
              <a:p>
                <a14:m>
                  <m:oMath xmlns:m="http://schemas.openxmlformats.org/officeDocument/2006/math">
                    <m:r>
                      <a:rPr lang="en-US" sz="2000" i="1"/>
                      <m:t> </m:t>
                    </m:r>
                    <m:r>
                      <a:rPr lang="en-US" sz="2000" i="1"/>
                      <m:t>𝑓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𝑎𝑛𝑑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𝑔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𝑎𝑟𝑒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𝑖𝑛𝑣𝑒𝑟𝑠𝑒𝑠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𝑜𝑓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𝑒𝑎𝑐h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𝑜𝑡h𝑒𝑟</m:t>
                    </m:r>
                    <m:r>
                      <a:rPr lang="en-US" sz="2000" i="1"/>
                      <m:t>.</m:t>
                    </m:r>
                  </m:oMath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/>
                  <a:t>Draw a graph </a:t>
                </a:r>
                <a:r>
                  <a:rPr lang="en-US" sz="2000" dirty="0" smtClean="0"/>
                  <a:t>of</a:t>
                </a:r>
              </a:p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/>
                      <m:t>𝑎𝑛𝑑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𝑔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  <m:r>
                      <a:rPr lang="en-US" sz="2000" i="1"/>
                      <m:t>𝑤h𝑒𝑟𝑒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𝑓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𝑎𝑛𝑑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𝑔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0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/>
                      <m:t> </m:t>
                    </m:r>
                    <m:r>
                      <a:rPr lang="en-US" sz="2000" i="1"/>
                      <m:t>𝑎𝑟𝑒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𝑛𝑜𝑡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𝑖𝑛𝑣𝑒𝑟𝑠𝑒𝑠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𝑜𝑓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𝑒𝑎𝑐h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𝑜𝑡h𝑒𝑟</m:t>
                    </m:r>
                    <m:r>
                      <a:rPr lang="en-US" sz="2000" i="1"/>
                      <m:t>.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04800"/>
            <a:ext cx="2876550" cy="271462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019425"/>
            <a:ext cx="28765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0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sz="2000" dirty="0"/>
                  <a:t>If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𝑏</m:t>
                        </m:r>
                      </m:e>
                    </m:func>
                    <m:r>
                      <a:rPr lang="en-US" sz="2000" i="1"/>
                      <m:t>=</m:t>
                    </m:r>
                    <m:r>
                      <a:rPr lang="en-US" sz="2000" i="1"/>
                      <m:t>𝑐</m:t>
                    </m:r>
                  </m:oMath>
                </a14:m>
                <a:r>
                  <a:rPr lang="en-US" sz="2000" dirty="0"/>
                  <a:t> ,  is it possible for </a:t>
                </a:r>
                <a:r>
                  <a:rPr lang="en-US" sz="2000" i="1" dirty="0"/>
                  <a:t>c</a:t>
                </a:r>
                <a:r>
                  <a:rPr lang="en-US" sz="2000" dirty="0"/>
                  <a:t> to equal a negative number? Explain</a:t>
                </a:r>
                <a:r>
                  <a:rPr lang="en-US" sz="2000" dirty="0" smtClean="0"/>
                  <a:t>.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/>
                        </m:ctrlPr>
                      </m:sSupPr>
                      <m:e>
                        <m:d>
                          <m:dPr>
                            <m:ctrlPr>
                              <a:rPr lang="en-US" sz="2000" i="1"/>
                            </m:ctrlPr>
                          </m:dPr>
                          <m:e>
                            <m:r>
                              <a:rPr lang="en-US" sz="2000" i="1"/>
                              <m:t>4</m:t>
                            </m:r>
                            <m:sSup>
                              <m:sSupPr>
                                <m:ctrlPr>
                                  <a:rPr lang="en-US" sz="2000" i="1"/>
                                </m:ctrlPr>
                              </m:sSupPr>
                              <m:e>
                                <m:r>
                                  <a:rPr lang="en-US" sz="2000" i="1"/>
                                  <m:t>𝑏</m:t>
                                </m:r>
                              </m:e>
                              <m:sup>
                                <m:r>
                                  <a:rPr lang="en-US" sz="2000" i="1"/>
                                  <m:t>−3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i="1"/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60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sz="2000" dirty="0"/>
                  <a:t>Expand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2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0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/>
                                    </m:ctrlPr>
                                  </m:fPr>
                                  <m:num>
                                    <m:r>
                                      <a:rPr lang="en-US" sz="2000" i="1"/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i="1"/>
                                      <m:t>2</m:t>
                                    </m:r>
                                    <m:r>
                                      <a:rPr lang="en-US" sz="2000" i="1"/>
                                      <m:t>𝑦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/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/>
                  <a:t>Write equivalent statements to the following argument.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𝑥</m:t>
                        </m:r>
                      </m:e>
                    </m:func>
                    <m:r>
                      <a:rPr lang="en-US" sz="2000" i="1"/>
                      <m:t>−</m:t>
                    </m:r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5</m:t>
                        </m:r>
                      </m:e>
                    </m:func>
                    <m:r>
                      <a:rPr lang="en-US" sz="2000" i="1"/>
                      <m:t>=0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60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sz="2000" dirty="0"/>
                  <a:t>We know that </a:t>
                </a:r>
                <a14:m>
                  <m:oMath xmlns:m="http://schemas.openxmlformats.org/officeDocument/2006/math"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/>
                      <m:t>𝑔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r>
                          <a:rPr lang="en-US" sz="2000" i="1"/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are </a:t>
                </a:r>
                <a:r>
                  <a:rPr lang="en-US" sz="2000" i="1" dirty="0"/>
                  <a:t>inverses</a:t>
                </a:r>
                <a:r>
                  <a:rPr lang="en-US" sz="2000" dirty="0"/>
                  <a:t> of one another. What can you conclude about this inverse relationship?</a:t>
                </a:r>
              </a:p>
              <a:p>
                <a:r>
                  <a:rPr lang="en-US" sz="2000" dirty="0"/>
                  <a:t>Simplify </a:t>
                </a:r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8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64</m:t>
                        </m:r>
                      </m:e>
                    </m:func>
                    <m:r>
                      <a:rPr lang="en-US" sz="2000" i="1"/>
                      <m:t>=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b.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0</m:t>
                        </m:r>
                      </m:e>
                    </m:func>
                    <m:r>
                      <a:rPr lang="en-US" sz="2000" i="1"/>
                      <m:t>=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c.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7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2000" i="1"/>
                            </m:ctrlPr>
                          </m:fPr>
                          <m:num>
                            <m:r>
                              <a:rPr lang="en-US" sz="2000" i="1"/>
                              <m:t>1</m:t>
                            </m:r>
                          </m:num>
                          <m:den>
                            <m:r>
                              <a:rPr lang="en-US" sz="2000" i="1"/>
                              <m:t>7</m:t>
                            </m:r>
                          </m:den>
                        </m:f>
                      </m:e>
                    </m:func>
                    <m:r>
                      <a:rPr lang="en-US" sz="2000" i="1"/>
                      <m:t>=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d.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/>
                        </m:ctrlPr>
                      </m:funcPr>
                      <m:fName>
                        <m:sSub>
                          <m:sSubPr>
                            <m:ctrlPr>
                              <a:rPr lang="en-US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/>
                              <m:t>log</m:t>
                            </m:r>
                          </m:e>
                          <m:sub>
                            <m:r>
                              <a:rPr lang="en-US" sz="2000" i="1"/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000" i="1"/>
                          <m:t>1</m:t>
                        </m:r>
                      </m:e>
                    </m:func>
                    <m:r>
                      <a:rPr lang="en-US" sz="2000" i="1"/>
                      <m:t>=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434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842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45091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645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Integrated Math Three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</dc:title>
  <dc:creator>Judy Viney</dc:creator>
  <cp:lastModifiedBy>Judy Viney</cp:lastModifiedBy>
  <cp:revision>3</cp:revision>
  <dcterms:created xsi:type="dcterms:W3CDTF">2017-10-02T17:59:07Z</dcterms:created>
  <dcterms:modified xsi:type="dcterms:W3CDTF">2017-10-02T18:29:26Z</dcterms:modified>
</cp:coreProperties>
</file>