
<file path=[Content_Types].xml><?xml version="1.0" encoding="utf-8"?>
<Types xmlns="http://schemas.openxmlformats.org/package/2006/content-types">
  <Default Extension="tmp" ContentType="image/png"/>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8724224-03F5-4782-840D-E8E9C8EDB099}" type="datetimeFigureOut">
              <a:rPr lang="en-US" smtClean="0"/>
              <a:t>1/30/2018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FAC465-54DF-4DFE-816C-9AAD2869F5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AC465-54DF-4DFE-816C-9AAD2869F5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AC465-54DF-4DFE-816C-9AAD2869F5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AC465-54DF-4DFE-816C-9AAD2869F57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FAC465-54DF-4DFE-816C-9AAD2869F57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FAC465-54DF-4DFE-816C-9AAD2869F57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FAC465-54DF-4DFE-816C-9AAD2869F5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FAC465-54DF-4DFE-816C-9AAD2869F57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8724224-03F5-4782-840D-E8E9C8EDB099}" type="datetimeFigureOut">
              <a:rPr lang="en-US" smtClean="0"/>
              <a:t>1/30/2018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FAC465-54DF-4DFE-816C-9AAD2869F5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8724224-03F5-4782-840D-E8E9C8EDB099}" type="datetimeFigureOut">
              <a:rPr lang="en-US" smtClean="0"/>
              <a:t>1/30/2018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FAC465-54DF-4DFE-816C-9AAD2869F57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724224-03F5-4782-840D-E8E9C8EDB099}" type="datetimeFigureOut">
              <a:rPr lang="en-US" smtClean="0"/>
              <a:t>1/30/2018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FAC465-54DF-4DFE-816C-9AAD2869F57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8724224-03F5-4782-840D-E8E9C8EDB099}" type="datetimeFigureOut">
              <a:rPr lang="en-US" smtClean="0"/>
              <a:t>1/30/2018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FAC465-54DF-4DFE-816C-9AAD2869F5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Integrated Math Three – Mod 5 Test Review</a:t>
            </a:r>
            <a:endParaRPr lang="en-US" dirty="0"/>
          </a:p>
        </p:txBody>
      </p:sp>
    </p:spTree>
    <p:extLst>
      <p:ext uri="{BB962C8B-B14F-4D97-AF65-F5344CB8AC3E}">
        <p14:creationId xmlns:p14="http://schemas.microsoft.com/office/powerpoint/2010/main" val="3567234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382000" cy="646331"/>
          </a:xfrm>
          <a:prstGeom prst="rect">
            <a:avLst/>
          </a:prstGeom>
        </p:spPr>
        <p:txBody>
          <a:bodyPr wrap="square">
            <a:spAutoFit/>
          </a:bodyPr>
          <a:lstStyle/>
          <a:p>
            <a:r>
              <a:rPr lang="en-US" dirty="0"/>
              <a:t>Identify the method that you would use to find each missing piece. </a:t>
            </a:r>
          </a:p>
          <a:p>
            <a:r>
              <a:rPr lang="en-US" dirty="0"/>
              <a:t>(Law of </a:t>
            </a:r>
            <a:r>
              <a:rPr lang="en-US" dirty="0" err="1"/>
              <a:t>sines</a:t>
            </a:r>
            <a:r>
              <a:rPr lang="en-US" dirty="0"/>
              <a:t>, Law of Cosines, SOHCAHTOA, Pythagorean Theorem)</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424416"/>
            <a:ext cx="6400799" cy="3826934"/>
          </a:xfrm>
          <a:prstGeom prst="rect">
            <a:avLst/>
          </a:prstGeom>
        </p:spPr>
      </p:pic>
    </p:spTree>
    <p:extLst>
      <p:ext uri="{BB962C8B-B14F-4D97-AF65-F5344CB8AC3E}">
        <p14:creationId xmlns:p14="http://schemas.microsoft.com/office/powerpoint/2010/main" val="382743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1"/>
            <a:ext cx="8382000" cy="646331"/>
          </a:xfrm>
          <a:prstGeom prst="rect">
            <a:avLst/>
          </a:prstGeom>
        </p:spPr>
        <p:txBody>
          <a:bodyPr wrap="square">
            <a:spAutoFit/>
          </a:bodyPr>
          <a:lstStyle/>
          <a:p>
            <a:r>
              <a:rPr lang="en-US" dirty="0"/>
              <a:t>Identify the method that you would use to find each missing piece. </a:t>
            </a:r>
          </a:p>
          <a:p>
            <a:r>
              <a:rPr lang="en-US" dirty="0"/>
              <a:t>(Law of </a:t>
            </a:r>
            <a:r>
              <a:rPr lang="en-US" dirty="0" err="1"/>
              <a:t>sines</a:t>
            </a:r>
            <a:r>
              <a:rPr lang="en-US" dirty="0"/>
              <a:t>, Law of Cosines, SOHCAHTOA, Pythagorean Theorem)</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325138"/>
            <a:ext cx="7117295" cy="4466062"/>
          </a:xfrm>
          <a:prstGeom prst="rect">
            <a:avLst/>
          </a:prstGeom>
        </p:spPr>
      </p:pic>
    </p:spTree>
    <p:extLst>
      <p:ext uri="{BB962C8B-B14F-4D97-AF65-F5344CB8AC3E}">
        <p14:creationId xmlns:p14="http://schemas.microsoft.com/office/powerpoint/2010/main" val="75629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93914127"/>
              </p:ext>
            </p:extLst>
          </p:nvPr>
        </p:nvGraphicFramePr>
        <p:xfrm>
          <a:off x="609600" y="457201"/>
          <a:ext cx="1714500" cy="3276599"/>
        </p:xfrm>
        <a:graphic>
          <a:graphicData uri="http://schemas.openxmlformats.org/drawingml/2006/table">
            <a:tbl>
              <a:tblPr firstRow="1" firstCol="1" bandRow="1">
                <a:tableStyleId>{5C22544A-7EE6-4342-B048-85BDC9FD1C3A}</a:tableStyleId>
              </a:tblPr>
              <a:tblGrid>
                <a:gridCol w="1714500"/>
              </a:tblGrid>
              <a:tr h="573405">
                <a:tc>
                  <a:txBody>
                    <a:bodyPr/>
                    <a:lstStyle/>
                    <a:p>
                      <a:pPr marL="0" marR="128905">
                        <a:spcBef>
                          <a:spcPts val="0"/>
                        </a:spcBef>
                        <a:spcAft>
                          <a:spcPts val="0"/>
                        </a:spcAft>
                      </a:pPr>
                      <a:r>
                        <a:rPr lang="en-US" sz="1200">
                          <a:effectLst/>
                        </a:rPr>
                        <a:t>sin A</a:t>
                      </a:r>
                      <a:endParaRPr lang="en-US" sz="1200">
                        <a:effectLst/>
                        <a:latin typeface="Cambria"/>
                        <a:ea typeface="MS Mincho"/>
                        <a:cs typeface="Times New Roman"/>
                      </a:endParaRPr>
                    </a:p>
                  </a:txBody>
                  <a:tcPr marL="68580" marR="68580" marT="0" marB="0"/>
                </a:tc>
              </a:tr>
              <a:tr h="617873">
                <a:tc>
                  <a:txBody>
                    <a:bodyPr/>
                    <a:lstStyle/>
                    <a:p>
                      <a:pPr marL="0" marR="300355">
                        <a:spcBef>
                          <a:spcPts val="0"/>
                        </a:spcBef>
                        <a:spcAft>
                          <a:spcPts val="0"/>
                        </a:spcAft>
                      </a:pPr>
                      <a:r>
                        <a:rPr lang="en-US" sz="1200">
                          <a:effectLst/>
                        </a:rPr>
                        <a:t>cos A</a:t>
                      </a:r>
                      <a:endParaRPr lang="en-US" sz="1200">
                        <a:effectLst/>
                        <a:latin typeface="Cambria"/>
                        <a:ea typeface="MS Mincho"/>
                        <a:cs typeface="Times New Roman"/>
                      </a:endParaRPr>
                    </a:p>
                  </a:txBody>
                  <a:tcPr marL="68580" marR="68580" marT="0" marB="0"/>
                </a:tc>
              </a:tr>
              <a:tr h="582766">
                <a:tc>
                  <a:txBody>
                    <a:bodyPr/>
                    <a:lstStyle/>
                    <a:p>
                      <a:pPr marL="0" marR="117475">
                        <a:spcBef>
                          <a:spcPts val="0"/>
                        </a:spcBef>
                        <a:spcAft>
                          <a:spcPts val="0"/>
                        </a:spcAft>
                      </a:pPr>
                      <a:r>
                        <a:rPr lang="en-US" sz="1200">
                          <a:effectLst/>
                        </a:rPr>
                        <a:t>tan A</a:t>
                      </a:r>
                      <a:endParaRPr lang="en-US" sz="1200">
                        <a:effectLst/>
                        <a:latin typeface="Cambria"/>
                        <a:ea typeface="MS Mincho"/>
                        <a:cs typeface="Times New Roman"/>
                      </a:endParaRPr>
                    </a:p>
                  </a:txBody>
                  <a:tcPr marL="68580" marR="68580" marT="0" marB="0"/>
                </a:tc>
              </a:tr>
              <a:tr h="613193">
                <a:tc>
                  <a:txBody>
                    <a:bodyPr/>
                    <a:lstStyle/>
                    <a:p>
                      <a:pPr marL="0" marR="300355">
                        <a:spcBef>
                          <a:spcPts val="0"/>
                        </a:spcBef>
                        <a:spcAft>
                          <a:spcPts val="0"/>
                        </a:spcAft>
                      </a:pPr>
                      <a:r>
                        <a:rPr lang="en-US" sz="1200">
                          <a:effectLst/>
                        </a:rPr>
                        <a:t>sin C</a:t>
                      </a:r>
                      <a:endParaRPr lang="en-US" sz="1200">
                        <a:effectLst/>
                        <a:latin typeface="Cambria"/>
                        <a:ea typeface="MS Mincho"/>
                        <a:cs typeface="Times New Roman"/>
                      </a:endParaRPr>
                    </a:p>
                  </a:txBody>
                  <a:tcPr marL="68580" marR="68580" marT="0" marB="0"/>
                </a:tc>
              </a:tr>
              <a:tr h="522695">
                <a:tc>
                  <a:txBody>
                    <a:bodyPr/>
                    <a:lstStyle/>
                    <a:p>
                      <a:pPr marL="0" marR="0">
                        <a:spcBef>
                          <a:spcPts val="0"/>
                        </a:spcBef>
                        <a:spcAft>
                          <a:spcPts val="0"/>
                        </a:spcAft>
                      </a:pPr>
                      <a:r>
                        <a:rPr lang="en-US" sz="1200">
                          <a:effectLst/>
                        </a:rPr>
                        <a:t>cos C</a:t>
                      </a:r>
                      <a:endParaRPr lang="en-US" sz="1200">
                        <a:effectLst/>
                        <a:latin typeface="Cambria"/>
                        <a:ea typeface="MS Mincho"/>
                        <a:cs typeface="Times New Roman"/>
                      </a:endParaRPr>
                    </a:p>
                  </a:txBody>
                  <a:tcPr marL="68580" marR="68580" marT="0" marB="0"/>
                </a:tc>
              </a:tr>
              <a:tr h="366667">
                <a:tc>
                  <a:txBody>
                    <a:bodyPr/>
                    <a:lstStyle/>
                    <a:p>
                      <a:pPr marL="0" marR="0">
                        <a:spcBef>
                          <a:spcPts val="0"/>
                        </a:spcBef>
                        <a:spcAft>
                          <a:spcPts val="0"/>
                        </a:spcAft>
                      </a:pPr>
                      <a:r>
                        <a:rPr lang="en-US" sz="1200" dirty="0">
                          <a:effectLst/>
                        </a:rPr>
                        <a:t>tan C</a:t>
                      </a:r>
                      <a:endParaRPr lang="en-US" sz="1200" dirty="0">
                        <a:effectLst/>
                        <a:latin typeface="Cambria"/>
                        <a:ea typeface="MS Mincho"/>
                        <a:cs typeface="Times New Roman"/>
                      </a:endParaRPr>
                    </a:p>
                  </a:txBody>
                  <a:tcPr marL="68580" marR="68580" marT="0" marB="0"/>
                </a:tc>
              </a:tr>
            </a:tbl>
          </a:graphicData>
        </a:graphic>
      </p:graphicFrame>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724400" y="533400"/>
            <a:ext cx="2333625" cy="3447097"/>
          </a:xfrm>
          <a:prstGeom prst="rect">
            <a:avLst/>
          </a:prstGeom>
          <a:noFill/>
          <a:ln>
            <a:solidFill>
              <a:srgbClr val="000000"/>
            </a:solidFill>
          </a:ln>
        </p:spPr>
      </p:pic>
    </p:spTree>
    <p:extLst>
      <p:ext uri="{BB962C8B-B14F-4D97-AF65-F5344CB8AC3E}">
        <p14:creationId xmlns:p14="http://schemas.microsoft.com/office/powerpoint/2010/main" val="183838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533400"/>
                <a:ext cx="8229600" cy="3725956"/>
              </a:xfrm>
              <a:prstGeom prst="rect">
                <a:avLst/>
              </a:prstGeom>
              <a:noFill/>
            </p:spPr>
            <p:txBody>
              <a:bodyPr wrap="square" rtlCol="0">
                <a:spAutoFit/>
              </a:bodyPr>
              <a:lstStyle/>
              <a:p>
                <a:r>
                  <a:rPr lang="en-US" dirty="0"/>
                  <a:t>Find </a:t>
                </a:r>
                <a:r>
                  <a:rPr lang="en-US" dirty="0">
                    <a:sym typeface="Symbol"/>
                  </a:rPr>
                  <a:t></a:t>
                </a:r>
                <a:r>
                  <a:rPr lang="en-US" dirty="0"/>
                  <a:t>BAC from Figure 2</a:t>
                </a:r>
              </a:p>
              <a:p>
                <a:endParaRPr lang="en-US" dirty="0" smtClean="0">
                  <a:effectLst/>
                </a:endParaRPr>
              </a:p>
              <a:p>
                <a:endParaRPr lang="en-US" dirty="0"/>
              </a:p>
              <a:p>
                <a:endParaRPr lang="en-US" dirty="0" smtClean="0">
                  <a:effectLst/>
                </a:endParaRPr>
              </a:p>
              <a:p>
                <a:endParaRPr lang="en-US" dirty="0"/>
              </a:p>
              <a:p>
                <a:r>
                  <a:rPr lang="en-US" dirty="0">
                    <a:effectLst/>
                  </a:rPr>
                  <a:t>  </a:t>
                </a:r>
                <a:br>
                  <a:rPr lang="en-US" dirty="0">
                    <a:effectLst/>
                  </a:rPr>
                </a:br>
                <a:r>
                  <a:rPr lang="en-US" dirty="0" smtClean="0"/>
                  <a:t>Find </a:t>
                </a:r>
                <a:r>
                  <a:rPr lang="en-US" dirty="0">
                    <a:sym typeface="Symbol"/>
                  </a:rPr>
                  <a:t></a:t>
                </a:r>
                <a:r>
                  <a:rPr lang="en-US" dirty="0"/>
                  <a:t>ABC from Figure 2 </a:t>
                </a:r>
                <a:endParaRPr lang="en-US" dirty="0" smtClean="0"/>
              </a:p>
              <a:p>
                <a:endParaRPr lang="en-US" dirty="0"/>
              </a:p>
              <a:p>
                <a:endParaRPr lang="en-US" dirty="0" smtClean="0"/>
              </a:p>
              <a:p>
                <a:endParaRPr lang="en-US" dirty="0" smtClean="0"/>
              </a:p>
              <a:p>
                <a:endParaRPr lang="en-US" dirty="0" smtClean="0"/>
              </a:p>
              <a:p>
                <a:r>
                  <a:rPr lang="en-US" dirty="0" smtClean="0"/>
                  <a:t>Which </a:t>
                </a:r>
                <a:r>
                  <a:rPr lang="en-US" dirty="0"/>
                  <a:t>two line segments are equal in length, but not equal to </a:t>
                </a:r>
                <a14:m>
                  <m:oMath xmlns:m="http://schemas.openxmlformats.org/officeDocument/2006/math">
                    <m:bar>
                      <m:barPr>
                        <m:pos m:val="top"/>
                        <m:ctrlPr>
                          <a:rPr lang="en-US" i="1">
                            <a:latin typeface="Cambria Math"/>
                          </a:rPr>
                        </m:ctrlPr>
                      </m:barPr>
                      <m:e>
                        <m:r>
                          <a:rPr lang="en-US" i="1">
                            <a:latin typeface="Cambria Math"/>
                          </a:rPr>
                          <m:t>𝐴𝐶</m:t>
                        </m:r>
                      </m:e>
                    </m:bar>
                  </m:oMath>
                </a14:m>
                <a:r>
                  <a:rPr lang="en-US" dirty="0"/>
                  <a:t>? </a:t>
                </a: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304800" y="533400"/>
                <a:ext cx="8229600" cy="3725956"/>
              </a:xfrm>
              <a:prstGeom prst="rect">
                <a:avLst/>
              </a:prstGeom>
              <a:blipFill rotWithShape="1">
                <a:blip r:embed="rId2"/>
                <a:stretch>
                  <a:fillRect l="-593" t="-1473"/>
                </a:stretch>
              </a:blipFill>
            </p:spPr>
            <p:txBody>
              <a:bodyPr/>
              <a:lstStyle/>
              <a:p>
                <a:r>
                  <a:rPr lang="en-US">
                    <a:noFill/>
                  </a:rPr>
                  <a:t> </a:t>
                </a:r>
              </a:p>
            </p:txBody>
          </p:sp>
        </mc:Fallback>
      </mc:AlternateContent>
      <p:pic>
        <p:nvPicPr>
          <p:cNvPr id="3" name="Picture 2"/>
          <p:cNvPicPr/>
          <p:nvPr/>
        </p:nvPicPr>
        <p:blipFill>
          <a:blip r:embed="rId3">
            <a:extLst>
              <a:ext uri="{28A0092B-C50C-407E-A947-70E740481C1C}">
                <a14:useLocalDpi xmlns:a14="http://schemas.microsoft.com/office/drawing/2010/main" val="0"/>
              </a:ext>
            </a:extLst>
          </a:blip>
          <a:stretch>
            <a:fillRect/>
          </a:stretch>
        </p:blipFill>
        <p:spPr>
          <a:xfrm>
            <a:off x="5181600" y="397505"/>
            <a:ext cx="3105150" cy="3030855"/>
          </a:xfrm>
          <a:prstGeom prst="rect">
            <a:avLst/>
          </a:prstGeom>
        </p:spPr>
      </p:pic>
    </p:spTree>
    <p:extLst>
      <p:ext uri="{BB962C8B-B14F-4D97-AF65-F5344CB8AC3E}">
        <p14:creationId xmlns:p14="http://schemas.microsoft.com/office/powerpoint/2010/main" val="148496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05800" cy="923330"/>
          </a:xfrm>
          <a:prstGeom prst="rect">
            <a:avLst/>
          </a:prstGeom>
          <a:noFill/>
        </p:spPr>
        <p:txBody>
          <a:bodyPr wrap="square" rtlCol="0">
            <a:spAutoFit/>
          </a:bodyPr>
          <a:lstStyle/>
          <a:p>
            <a:r>
              <a:rPr lang="en-US" dirty="0"/>
              <a:t>Find the perimeter of ΔLMN. Round your answer to the nearest hundredth.</a:t>
            </a:r>
          </a:p>
          <a:p>
            <a:endParaRPr lang="en-US" dirty="0"/>
          </a:p>
        </p:txBody>
      </p:sp>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5029200" y="1219200"/>
            <a:ext cx="3152775" cy="2790825"/>
          </a:xfrm>
          <a:prstGeom prst="rect">
            <a:avLst/>
          </a:prstGeom>
        </p:spPr>
      </p:pic>
    </p:spTree>
    <p:extLst>
      <p:ext uri="{BB962C8B-B14F-4D97-AF65-F5344CB8AC3E}">
        <p14:creationId xmlns:p14="http://schemas.microsoft.com/office/powerpoint/2010/main" val="703037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077200" cy="369332"/>
          </a:xfrm>
          <a:prstGeom prst="rect">
            <a:avLst/>
          </a:prstGeom>
          <a:noFill/>
        </p:spPr>
        <p:txBody>
          <a:bodyPr wrap="square" rtlCol="0">
            <a:spAutoFit/>
          </a:bodyPr>
          <a:lstStyle/>
          <a:p>
            <a:r>
              <a:rPr lang="en-US" dirty="0" smtClean="0"/>
              <a:t>Label </a:t>
            </a:r>
            <a:r>
              <a:rPr lang="en-US" dirty="0"/>
              <a:t>possible side-lengths for the </a:t>
            </a:r>
            <a:r>
              <a:rPr lang="en-US" dirty="0" smtClean="0"/>
              <a:t>triangles </a:t>
            </a:r>
            <a:r>
              <a:rPr lang="en-US" dirty="0"/>
              <a:t>below</a:t>
            </a:r>
            <a:r>
              <a:rPr lang="en-US" dirty="0" smtClean="0"/>
              <a:t>.</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2024380" cy="2228850"/>
          </a:xfrm>
          <a:prstGeom prst="rect">
            <a:avLst/>
          </a:prstGeom>
          <a:noFill/>
          <a:ln>
            <a:noFill/>
          </a:ln>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rot="8119510">
            <a:off x="5766481" y="1468479"/>
            <a:ext cx="2041917" cy="2069248"/>
          </a:xfrm>
          <a:prstGeom prst="rect">
            <a:avLst/>
          </a:prstGeom>
          <a:noFill/>
          <a:ln>
            <a:noFill/>
          </a:ln>
        </p:spPr>
      </p:pic>
    </p:spTree>
    <p:extLst>
      <p:ext uri="{BB962C8B-B14F-4D97-AF65-F5344CB8AC3E}">
        <p14:creationId xmlns:p14="http://schemas.microsoft.com/office/powerpoint/2010/main" val="1258196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14810051"/>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pPr marL="0" marR="0">
                            <a:spcBef>
                              <a:spcPts val="0"/>
                            </a:spcBef>
                            <a:spcAft>
                              <a:spcPts val="0"/>
                            </a:spcAft>
                          </a:pPr>
                          <a:r>
                            <a:rPr lang="en-US" sz="1200">
                              <a:effectLst/>
                            </a:rPr>
                            <a:t>Law of Sines:  If ABC is a triangle with sides a, b, and c, then </a:t>
                          </a:r>
                        </a:p>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a:rPr>
                                  <m:t>  </m:t>
                                </m:r>
                                <m:f>
                                  <m:fPr>
                                    <m:ctrlPr>
                                      <a:rPr lang="en-US" sz="1400" i="1">
                                        <a:effectLst/>
                                        <a:latin typeface="Cambria Math"/>
                                      </a:rPr>
                                    </m:ctrlPr>
                                  </m:fPr>
                                  <m:num>
                                    <m:r>
                                      <a:rPr lang="en-US" sz="1400">
                                        <a:effectLst/>
                                        <a:latin typeface="Cambria Math"/>
                                      </a:rPr>
                                      <m:t>𝑎</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𝐴</m:t>
                                        </m:r>
                                      </m:e>
                                    </m:func>
                                  </m:den>
                                </m:f>
                                <m:r>
                                  <a:rPr lang="en-US" sz="1400">
                                    <a:effectLst/>
                                    <a:latin typeface="Cambria Math"/>
                                  </a:rPr>
                                  <m:t>=</m:t>
                                </m:r>
                                <m:f>
                                  <m:fPr>
                                    <m:ctrlPr>
                                      <a:rPr lang="en-US" sz="1400" i="1">
                                        <a:effectLst/>
                                        <a:latin typeface="Cambria Math"/>
                                      </a:rPr>
                                    </m:ctrlPr>
                                  </m:fPr>
                                  <m:num>
                                    <m:r>
                                      <a:rPr lang="en-US" sz="1400">
                                        <a:effectLst/>
                                        <a:latin typeface="Cambria Math"/>
                                      </a:rPr>
                                      <m:t>𝑏</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𝐵</m:t>
                                        </m:r>
                                      </m:e>
                                    </m:func>
                                  </m:den>
                                </m:f>
                                <m:r>
                                  <a:rPr lang="en-US" sz="1400">
                                    <a:effectLst/>
                                    <a:latin typeface="Cambria Math"/>
                                  </a:rPr>
                                  <m:t>= </m:t>
                                </m:r>
                                <m:f>
                                  <m:fPr>
                                    <m:ctrlPr>
                                      <a:rPr lang="en-US" sz="1400" i="1">
                                        <a:effectLst/>
                                        <a:latin typeface="Cambria Math"/>
                                      </a:rPr>
                                    </m:ctrlPr>
                                  </m:fPr>
                                  <m:num>
                                    <m:r>
                                      <a:rPr lang="en-US" sz="1400">
                                        <a:effectLst/>
                                        <a:latin typeface="Cambria Math"/>
                                      </a:rPr>
                                      <m:t>𝑐</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𝐶</m:t>
                                        </m:r>
                                      </m:e>
                                    </m:func>
                                  </m:den>
                                </m:f>
                              </m:oMath>
                            </m:oMathPara>
                          </a14:m>
                          <a:endParaRPr lang="en-US" sz="1200">
                            <a:effectLst/>
                          </a:endParaRPr>
                        </a:p>
                        <a:p>
                          <a:pPr marL="0" marR="0">
                            <a:spcBef>
                              <a:spcPts val="0"/>
                            </a:spcBef>
                            <a:spcAft>
                              <a:spcPts val="0"/>
                            </a:spcAft>
                          </a:pPr>
                          <a:r>
                            <a:rPr lang="en-US" sz="1200">
                              <a:effectLst/>
                            </a:rPr>
                            <a:t> </a:t>
                          </a:r>
                        </a:p>
                        <a:p>
                          <a:pPr marL="0" marR="0">
                            <a:spcBef>
                              <a:spcPts val="0"/>
                            </a:spcBef>
                            <a:spcAft>
                              <a:spcPts val="0"/>
                            </a:spcAft>
                          </a:pPr>
                          <a:r>
                            <a:rPr lang="en-US" sz="1200">
                              <a:effectLst/>
                            </a:rPr>
                            <a:t>or it can be written as:</a:t>
                          </a:r>
                        </a:p>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𝐴</m:t>
                                        </m:r>
                                      </m:e>
                                    </m:func>
                                  </m:num>
                                  <m:den>
                                    <m:r>
                                      <a:rPr lang="en-US" sz="1200">
                                        <a:effectLst/>
                                        <a:latin typeface="Cambria Math"/>
                                      </a:rPr>
                                      <m:t>𝑎</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𝐵</m:t>
                                        </m:r>
                                      </m:e>
                                    </m:func>
                                  </m:num>
                                  <m:den>
                                    <m:r>
                                      <a:rPr lang="en-US" sz="1200">
                                        <a:effectLst/>
                                        <a:latin typeface="Cambria Math"/>
                                      </a:rPr>
                                      <m:t>𝑏</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𝐶</m:t>
                                        </m:r>
                                      </m:e>
                                    </m:func>
                                  </m:num>
                                  <m:den>
                                    <m:r>
                                      <a:rPr lang="en-US" sz="1200">
                                        <a:effectLst/>
                                        <a:latin typeface="Cambria Math"/>
                                      </a:rPr>
                                      <m:t>𝑐</m:t>
                                    </m:r>
                                  </m:den>
                                </m:f>
                                <m:r>
                                  <a:rPr lang="en-US" sz="1200">
                                    <a:effectLst/>
                                    <a:latin typeface="Cambria Math"/>
                                  </a:rPr>
                                  <m:t> </m:t>
                                </m:r>
                              </m:oMath>
                            </m:oMathPara>
                          </a14:m>
                          <a:endParaRPr lang="en-US" sz="1200">
                            <a:effectLst/>
                          </a:endParaRPr>
                        </a:p>
                        <a:p>
                          <a:pPr marL="0" marR="0">
                            <a:spcBef>
                              <a:spcPts val="0"/>
                            </a:spcBef>
                            <a:spcAft>
                              <a:spcPts val="0"/>
                            </a:spcAft>
                          </a:pPr>
                          <a:r>
                            <a:rPr lang="en-US" sz="12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200">
                              <a:effectLst/>
                            </a:rPr>
                            <a:t>Law of Cosines:  If ABC is a triangle with sides a, b, and c, then  </a:t>
                          </a:r>
                        </a:p>
                        <a:p>
                          <a:pPr marL="0" marR="0">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𝑏𝑐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𝐴</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𝑎𝑐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𝐵</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−2</m:t>
                                </m:r>
                                <m:r>
                                  <a:rPr lang="en-US" sz="1200">
                                    <a:effectLst/>
                                    <a:latin typeface="Cambria Math"/>
                                  </a:rPr>
                                  <m:t>𝑎𝑏</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𝐶</m:t>
                                    </m:r>
                                  </m:e>
                                </m:func>
                              </m:oMath>
                            </m:oMathPara>
                          </a14:m>
                          <a:endParaRPr lang="en-US" sz="1200">
                            <a:effectLst/>
                            <a:latin typeface="Cambria"/>
                            <a:ea typeface="MS Mincho"/>
                            <a:cs typeface="Times New Roman"/>
                          </a:endParaRPr>
                        </a:p>
                      </a:txBody>
                      <a:tcPr marL="68580" marR="68580" marT="0" marB="0"/>
                    </a:tc>
                  </a:tr>
                  <a:tr h="852360">
                    <a:tc gridSpan="2">
                      <a:txBody>
                        <a:bodyPr/>
                        <a:lstStyle/>
                        <a:p>
                          <a:pPr marL="0" marR="0">
                            <a:spcBef>
                              <a:spcPts val="0"/>
                            </a:spcBef>
                            <a:spcAft>
                              <a:spcPts val="0"/>
                            </a:spcAft>
                          </a:pPr>
                          <a:r>
                            <a:rPr lang="en-US" sz="1200" dirty="0">
                              <a:effectLst/>
                            </a:rPr>
                            <a:t>Heron’s Area Formula: If a triangle has sides a, b, and c, then </a:t>
                          </a:r>
                        </a:p>
                        <a:p>
                          <a:pPr marL="0" marR="0">
                            <a:spcBef>
                              <a:spcPts val="0"/>
                            </a:spcBef>
                            <a:spcAft>
                              <a:spcPts val="0"/>
                            </a:spcAft>
                          </a:pPr>
                          <a:r>
                            <a:rPr lang="en-US" sz="1200" dirty="0">
                              <a:effectLst/>
                            </a:rPr>
                            <a:t> </a:t>
                          </a:r>
                        </a:p>
                        <a:p>
                          <a:pPr marL="0" marR="0" algn="ctr">
                            <a:spcBef>
                              <a:spcPts val="0"/>
                            </a:spcBef>
                            <a:spcAft>
                              <a:spcPts val="0"/>
                            </a:spcAft>
                          </a:pPr>
                          <a14:m>
                            <m:oMath xmlns:m="http://schemas.openxmlformats.org/officeDocument/2006/math">
                              <m:r>
                                <a:rPr lang="en-US" sz="1200">
                                  <a:effectLst/>
                                  <a:latin typeface="Cambria Math"/>
                                </a:rPr>
                                <m:t>𝐴𝑟𝑒𝑎</m:t>
                              </m:r>
                              <m:r>
                                <a:rPr lang="en-US" sz="1200">
                                  <a:effectLst/>
                                  <a:latin typeface="Cambria Math"/>
                                </a:rPr>
                                <m:t>= </m:t>
                              </m:r>
                              <m:rad>
                                <m:radPr>
                                  <m:degHide m:val="on"/>
                                  <m:ctrlPr>
                                    <a:rPr lang="en-US" sz="1200" i="1">
                                      <a:effectLst/>
                                      <a:latin typeface="Cambria Math"/>
                                    </a:rPr>
                                  </m:ctrlPr>
                                </m:radPr>
                                <m:deg/>
                                <m:e>
                                  <m:r>
                                    <a:rPr lang="en-US" sz="1200">
                                      <a:effectLst/>
                                      <a:latin typeface="Cambria Math"/>
                                    </a:rPr>
                                    <m:t>𝑠</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𝑐</m:t>
                                  </m:r>
                                  <m:r>
                                    <a:rPr lang="en-US" sz="1200">
                                      <a:effectLst/>
                                      <a:latin typeface="Cambria Math"/>
                                    </a:rPr>
                                    <m:t>)</m:t>
                                  </m:r>
                                </m:e>
                              </m:rad>
                            </m:oMath>
                          </a14:m>
                          <a:r>
                            <a:rPr lang="en-US" sz="1200" dirty="0">
                              <a:effectLst/>
                            </a:rPr>
                            <a:t>    where   </a:t>
                          </a:r>
                          <a14:m>
                            <m:oMath xmlns:m="http://schemas.openxmlformats.org/officeDocument/2006/math">
                              <m:r>
                                <a:rPr lang="en-US" sz="1200">
                                  <a:effectLst/>
                                  <a:latin typeface="Cambria Math"/>
                                </a:rPr>
                                <m:t>𝑠</m:t>
                              </m:r>
                              <m:r>
                                <a:rPr lang="en-US" sz="1200">
                                  <a:effectLst/>
                                  <a:latin typeface="Cambria Math"/>
                                </a:rPr>
                                <m:t>=</m:t>
                              </m:r>
                              <m:f>
                                <m:fPr>
                                  <m:ctrlPr>
                                    <a:rPr lang="en-US" sz="1200" i="1">
                                      <a:effectLst/>
                                      <a:latin typeface="Cambria Math"/>
                                    </a:rPr>
                                  </m:ctrlPr>
                                </m:fPr>
                                <m:num>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𝑐</m:t>
                                  </m:r>
                                  <m:r>
                                    <a:rPr lang="en-US" sz="1200">
                                      <a:effectLst/>
                                      <a:latin typeface="Cambria Math"/>
                                    </a:rPr>
                                    <m:t>)</m:t>
                                  </m:r>
                                </m:num>
                                <m:den>
                                  <m:r>
                                    <a:rPr lang="en-US" sz="1200">
                                      <a:effectLst/>
                                      <a:latin typeface="Cambria Math"/>
                                    </a:rPr>
                                    <m:t>2</m:t>
                                  </m:r>
                                </m:den>
                              </m:f>
                            </m:oMath>
                          </a14:m>
                          <a:endParaRPr lang="en-US" sz="1200" dirty="0">
                            <a:effectLst/>
                          </a:endParaRPr>
                        </a:p>
                        <a:p>
                          <a:pPr marL="0" marR="0" algn="ctr">
                            <a:spcBef>
                              <a:spcPts val="0"/>
                            </a:spcBef>
                            <a:spcAft>
                              <a:spcPts val="0"/>
                            </a:spcAft>
                          </a:pPr>
                          <a:r>
                            <a:rPr lang="en-US" sz="1200" dirty="0">
                              <a:effectLst/>
                            </a:rPr>
                            <a:t> </a:t>
                          </a:r>
                          <a:endParaRPr lang="en-US" sz="1200" dirty="0">
                            <a:effectLst/>
                            <a:latin typeface="Cambria"/>
                            <a:ea typeface="MS Mincho"/>
                            <a:cs typeface="Times New Roman"/>
                          </a:endParaRPr>
                        </a:p>
                      </a:txBody>
                      <a:tcPr marL="68580" marR="68580" marT="0" marB="0"/>
                    </a:tc>
                    <a:tc hMerge="1">
                      <a:txBody>
                        <a:bodyPr/>
                        <a:lstStyle/>
                        <a:p>
                          <a:endParaRPr lang="en-US"/>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14810051"/>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endParaRPr lang="en-US"/>
                        </a:p>
                      </a:txBody>
                      <a:tcPr marL="68580" marR="68580" marT="0" marB="0">
                        <a:blipFill rotWithShape="1">
                          <a:blip r:embed="rId3"/>
                          <a:stretch>
                            <a:fillRect l="-145" t="-2456" r="-100724" b="-49474"/>
                          </a:stretch>
                        </a:blipFill>
                      </a:tcPr>
                    </a:tc>
                    <a:tc>
                      <a:txBody>
                        <a:bodyPr/>
                        <a:lstStyle/>
                        <a:p>
                          <a:endParaRPr lang="en-US"/>
                        </a:p>
                      </a:txBody>
                      <a:tcPr marL="68580" marR="68580" marT="0" marB="0">
                        <a:blipFill rotWithShape="1">
                          <a:blip r:embed="rId3"/>
                          <a:stretch>
                            <a:fillRect l="-99425" t="-2456" b="-49474"/>
                          </a:stretch>
                        </a:blipFill>
                      </a:tcPr>
                    </a:tc>
                  </a:tr>
                  <a:tr h="852360">
                    <a:tc gridSpan="2">
                      <a:txBody>
                        <a:bodyPr/>
                        <a:lstStyle/>
                        <a:p>
                          <a:endParaRPr lang="en-US"/>
                        </a:p>
                      </a:txBody>
                      <a:tcPr marL="68580" marR="68580" marT="0" marB="0">
                        <a:blipFill rotWithShape="1">
                          <a:blip r:embed="rId3"/>
                          <a:stretch>
                            <a:fillRect l="-72" t="-208571" b="-714"/>
                          </a:stretch>
                        </a:blipFill>
                      </a:tcPr>
                    </a:tc>
                    <a:tc hMerge="1">
                      <a:txBody>
                        <a:bodyPr/>
                        <a:lstStyle/>
                        <a:p>
                          <a:endParaRPr lang="en-US"/>
                        </a:p>
                      </a:txBody>
                      <a:tcPr/>
                    </a:tc>
                  </a:tr>
                </a:tbl>
              </a:graphicData>
            </a:graphic>
          </p:graphicFrame>
        </mc:Fallback>
      </mc:AlternateContent>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609622885"/>
              </p:ext>
            </p:extLst>
          </p:nvPr>
        </p:nvGraphicFramePr>
        <p:xfrm>
          <a:off x="381000" y="3429000"/>
          <a:ext cx="2937420" cy="2286000"/>
        </p:xfrm>
        <a:graphic>
          <a:graphicData uri="http://schemas.openxmlformats.org/presentationml/2006/ole">
            <mc:AlternateContent xmlns:mc="http://schemas.openxmlformats.org/markup-compatibility/2006">
              <mc:Choice xmlns:v="urn:schemas-microsoft-com:vml" Requires="v">
                <p:oleObj spid="_x0000_s2054" name="Bitmap Image" r:id="rId4" imgW="1542857" imgH="1200318" progId="Paint.Picture">
                  <p:embed/>
                </p:oleObj>
              </mc:Choice>
              <mc:Fallback>
                <p:oleObj name="Bitmap Image" r:id="rId4" imgW="1542857" imgH="1200318" progId="Paint.Picture">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429000"/>
                        <a:ext cx="2937420" cy="2286000"/>
                      </a:xfrm>
                      <a:prstGeom prst="rect">
                        <a:avLst/>
                      </a:prstGeom>
                      <a:noFill/>
                    </p:spPr>
                  </p:pic>
                </p:oleObj>
              </mc:Fallback>
            </mc:AlternateContent>
          </a:graphicData>
        </a:graphic>
      </p:graphicFrame>
    </p:spTree>
    <p:extLst>
      <p:ext uri="{BB962C8B-B14F-4D97-AF65-F5344CB8AC3E}">
        <p14:creationId xmlns:p14="http://schemas.microsoft.com/office/powerpoint/2010/main" val="822667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014947270"/>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pPr marL="0" marR="0">
                            <a:spcBef>
                              <a:spcPts val="0"/>
                            </a:spcBef>
                            <a:spcAft>
                              <a:spcPts val="0"/>
                            </a:spcAft>
                          </a:pPr>
                          <a:r>
                            <a:rPr lang="en-US" sz="1200">
                              <a:effectLst/>
                            </a:rPr>
                            <a:t>Law of Sines:  If ABC is a triangle with sides a, b, and c, then </a:t>
                          </a:r>
                        </a:p>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a:rPr>
                                  <m:t>  </m:t>
                                </m:r>
                                <m:f>
                                  <m:fPr>
                                    <m:ctrlPr>
                                      <a:rPr lang="en-US" sz="1400" i="1">
                                        <a:effectLst/>
                                        <a:latin typeface="Cambria Math"/>
                                      </a:rPr>
                                    </m:ctrlPr>
                                  </m:fPr>
                                  <m:num>
                                    <m:r>
                                      <a:rPr lang="en-US" sz="1400">
                                        <a:effectLst/>
                                        <a:latin typeface="Cambria Math"/>
                                      </a:rPr>
                                      <m:t>𝑎</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𝐴</m:t>
                                        </m:r>
                                      </m:e>
                                    </m:func>
                                  </m:den>
                                </m:f>
                                <m:r>
                                  <a:rPr lang="en-US" sz="1400">
                                    <a:effectLst/>
                                    <a:latin typeface="Cambria Math"/>
                                  </a:rPr>
                                  <m:t>=</m:t>
                                </m:r>
                                <m:f>
                                  <m:fPr>
                                    <m:ctrlPr>
                                      <a:rPr lang="en-US" sz="1400" i="1">
                                        <a:effectLst/>
                                        <a:latin typeface="Cambria Math"/>
                                      </a:rPr>
                                    </m:ctrlPr>
                                  </m:fPr>
                                  <m:num>
                                    <m:r>
                                      <a:rPr lang="en-US" sz="1400">
                                        <a:effectLst/>
                                        <a:latin typeface="Cambria Math"/>
                                      </a:rPr>
                                      <m:t>𝑏</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𝐵</m:t>
                                        </m:r>
                                      </m:e>
                                    </m:func>
                                  </m:den>
                                </m:f>
                                <m:r>
                                  <a:rPr lang="en-US" sz="1400">
                                    <a:effectLst/>
                                    <a:latin typeface="Cambria Math"/>
                                  </a:rPr>
                                  <m:t>= </m:t>
                                </m:r>
                                <m:f>
                                  <m:fPr>
                                    <m:ctrlPr>
                                      <a:rPr lang="en-US" sz="1400" i="1">
                                        <a:effectLst/>
                                        <a:latin typeface="Cambria Math"/>
                                      </a:rPr>
                                    </m:ctrlPr>
                                  </m:fPr>
                                  <m:num>
                                    <m:r>
                                      <a:rPr lang="en-US" sz="1400">
                                        <a:effectLst/>
                                        <a:latin typeface="Cambria Math"/>
                                      </a:rPr>
                                      <m:t>𝑐</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𝐶</m:t>
                                        </m:r>
                                      </m:e>
                                    </m:func>
                                  </m:den>
                                </m:f>
                              </m:oMath>
                            </m:oMathPara>
                          </a14:m>
                          <a:endParaRPr lang="en-US" sz="1200">
                            <a:effectLst/>
                          </a:endParaRPr>
                        </a:p>
                        <a:p>
                          <a:pPr marL="0" marR="0">
                            <a:spcBef>
                              <a:spcPts val="0"/>
                            </a:spcBef>
                            <a:spcAft>
                              <a:spcPts val="0"/>
                            </a:spcAft>
                          </a:pPr>
                          <a:r>
                            <a:rPr lang="en-US" sz="1200">
                              <a:effectLst/>
                            </a:rPr>
                            <a:t> </a:t>
                          </a:r>
                        </a:p>
                        <a:p>
                          <a:pPr marL="0" marR="0">
                            <a:spcBef>
                              <a:spcPts val="0"/>
                            </a:spcBef>
                            <a:spcAft>
                              <a:spcPts val="0"/>
                            </a:spcAft>
                          </a:pPr>
                          <a:r>
                            <a:rPr lang="en-US" sz="1200">
                              <a:effectLst/>
                            </a:rPr>
                            <a:t>or it can be written as:</a:t>
                          </a:r>
                        </a:p>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𝐴</m:t>
                                        </m:r>
                                      </m:e>
                                    </m:func>
                                  </m:num>
                                  <m:den>
                                    <m:r>
                                      <a:rPr lang="en-US" sz="1200">
                                        <a:effectLst/>
                                        <a:latin typeface="Cambria Math"/>
                                      </a:rPr>
                                      <m:t>𝑎</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𝐵</m:t>
                                        </m:r>
                                      </m:e>
                                    </m:func>
                                  </m:num>
                                  <m:den>
                                    <m:r>
                                      <a:rPr lang="en-US" sz="1200">
                                        <a:effectLst/>
                                        <a:latin typeface="Cambria Math"/>
                                      </a:rPr>
                                      <m:t>𝑏</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𝐶</m:t>
                                        </m:r>
                                      </m:e>
                                    </m:func>
                                  </m:num>
                                  <m:den>
                                    <m:r>
                                      <a:rPr lang="en-US" sz="1200">
                                        <a:effectLst/>
                                        <a:latin typeface="Cambria Math"/>
                                      </a:rPr>
                                      <m:t>𝑐</m:t>
                                    </m:r>
                                  </m:den>
                                </m:f>
                                <m:r>
                                  <a:rPr lang="en-US" sz="1200">
                                    <a:effectLst/>
                                    <a:latin typeface="Cambria Math"/>
                                  </a:rPr>
                                  <m:t> </m:t>
                                </m:r>
                              </m:oMath>
                            </m:oMathPara>
                          </a14:m>
                          <a:endParaRPr lang="en-US" sz="1200">
                            <a:effectLst/>
                          </a:endParaRPr>
                        </a:p>
                        <a:p>
                          <a:pPr marL="0" marR="0">
                            <a:spcBef>
                              <a:spcPts val="0"/>
                            </a:spcBef>
                            <a:spcAft>
                              <a:spcPts val="0"/>
                            </a:spcAft>
                          </a:pPr>
                          <a:r>
                            <a:rPr lang="en-US" sz="12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200">
                              <a:effectLst/>
                            </a:rPr>
                            <a:t>Law of Cosines:  If ABC is a triangle with sides a, b, and c, then  </a:t>
                          </a:r>
                        </a:p>
                        <a:p>
                          <a:pPr marL="0" marR="0">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𝑏𝑐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𝐴</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𝑎𝑐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𝐵</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−2</m:t>
                                </m:r>
                                <m:r>
                                  <a:rPr lang="en-US" sz="1200">
                                    <a:effectLst/>
                                    <a:latin typeface="Cambria Math"/>
                                  </a:rPr>
                                  <m:t>𝑎𝑏</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𝐶</m:t>
                                    </m:r>
                                  </m:e>
                                </m:func>
                              </m:oMath>
                            </m:oMathPara>
                          </a14:m>
                          <a:endParaRPr lang="en-US" sz="1200">
                            <a:effectLst/>
                            <a:latin typeface="Cambria"/>
                            <a:ea typeface="MS Mincho"/>
                            <a:cs typeface="Times New Roman"/>
                          </a:endParaRPr>
                        </a:p>
                      </a:txBody>
                      <a:tcPr marL="68580" marR="68580" marT="0" marB="0"/>
                    </a:tc>
                  </a:tr>
                  <a:tr h="852360">
                    <a:tc gridSpan="2">
                      <a:txBody>
                        <a:bodyPr/>
                        <a:lstStyle/>
                        <a:p>
                          <a:pPr marL="0" marR="0">
                            <a:spcBef>
                              <a:spcPts val="0"/>
                            </a:spcBef>
                            <a:spcAft>
                              <a:spcPts val="0"/>
                            </a:spcAft>
                          </a:pPr>
                          <a:r>
                            <a:rPr lang="en-US" sz="1200" dirty="0">
                              <a:effectLst/>
                            </a:rPr>
                            <a:t>Heron’s Area Formula: If a triangle has sides a, b, and c, then </a:t>
                          </a:r>
                        </a:p>
                        <a:p>
                          <a:pPr marL="0" marR="0">
                            <a:spcBef>
                              <a:spcPts val="0"/>
                            </a:spcBef>
                            <a:spcAft>
                              <a:spcPts val="0"/>
                            </a:spcAft>
                          </a:pPr>
                          <a:r>
                            <a:rPr lang="en-US" sz="1200" dirty="0">
                              <a:effectLst/>
                            </a:rPr>
                            <a:t> </a:t>
                          </a:r>
                        </a:p>
                        <a:p>
                          <a:pPr marL="0" marR="0" algn="ctr">
                            <a:spcBef>
                              <a:spcPts val="0"/>
                            </a:spcBef>
                            <a:spcAft>
                              <a:spcPts val="0"/>
                            </a:spcAft>
                          </a:pPr>
                          <a14:m>
                            <m:oMath xmlns:m="http://schemas.openxmlformats.org/officeDocument/2006/math">
                              <m:r>
                                <a:rPr lang="en-US" sz="1200">
                                  <a:effectLst/>
                                  <a:latin typeface="Cambria Math"/>
                                </a:rPr>
                                <m:t>𝐴𝑟𝑒𝑎</m:t>
                              </m:r>
                              <m:r>
                                <a:rPr lang="en-US" sz="1200">
                                  <a:effectLst/>
                                  <a:latin typeface="Cambria Math"/>
                                </a:rPr>
                                <m:t>= </m:t>
                              </m:r>
                              <m:rad>
                                <m:radPr>
                                  <m:degHide m:val="on"/>
                                  <m:ctrlPr>
                                    <a:rPr lang="en-US" sz="1200" i="1">
                                      <a:effectLst/>
                                      <a:latin typeface="Cambria Math"/>
                                    </a:rPr>
                                  </m:ctrlPr>
                                </m:radPr>
                                <m:deg/>
                                <m:e>
                                  <m:r>
                                    <a:rPr lang="en-US" sz="1200">
                                      <a:effectLst/>
                                      <a:latin typeface="Cambria Math"/>
                                    </a:rPr>
                                    <m:t>𝑠</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𝑐</m:t>
                                  </m:r>
                                  <m:r>
                                    <a:rPr lang="en-US" sz="1200">
                                      <a:effectLst/>
                                      <a:latin typeface="Cambria Math"/>
                                    </a:rPr>
                                    <m:t>)</m:t>
                                  </m:r>
                                </m:e>
                              </m:rad>
                            </m:oMath>
                          </a14:m>
                          <a:r>
                            <a:rPr lang="en-US" sz="1200" dirty="0">
                              <a:effectLst/>
                            </a:rPr>
                            <a:t>    where   </a:t>
                          </a:r>
                          <a14:m>
                            <m:oMath xmlns:m="http://schemas.openxmlformats.org/officeDocument/2006/math">
                              <m:r>
                                <a:rPr lang="en-US" sz="1200">
                                  <a:effectLst/>
                                  <a:latin typeface="Cambria Math"/>
                                </a:rPr>
                                <m:t>𝑠</m:t>
                              </m:r>
                              <m:r>
                                <a:rPr lang="en-US" sz="1200">
                                  <a:effectLst/>
                                  <a:latin typeface="Cambria Math"/>
                                </a:rPr>
                                <m:t>=</m:t>
                              </m:r>
                              <m:f>
                                <m:fPr>
                                  <m:ctrlPr>
                                    <a:rPr lang="en-US" sz="1200" i="1">
                                      <a:effectLst/>
                                      <a:latin typeface="Cambria Math"/>
                                    </a:rPr>
                                  </m:ctrlPr>
                                </m:fPr>
                                <m:num>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𝑐</m:t>
                                  </m:r>
                                  <m:r>
                                    <a:rPr lang="en-US" sz="1200">
                                      <a:effectLst/>
                                      <a:latin typeface="Cambria Math"/>
                                    </a:rPr>
                                    <m:t>)</m:t>
                                  </m:r>
                                </m:num>
                                <m:den>
                                  <m:r>
                                    <a:rPr lang="en-US" sz="1200">
                                      <a:effectLst/>
                                      <a:latin typeface="Cambria Math"/>
                                    </a:rPr>
                                    <m:t>2</m:t>
                                  </m:r>
                                </m:den>
                              </m:f>
                            </m:oMath>
                          </a14:m>
                          <a:endParaRPr lang="en-US" sz="1200" dirty="0">
                            <a:effectLst/>
                          </a:endParaRPr>
                        </a:p>
                        <a:p>
                          <a:pPr marL="0" marR="0" algn="ctr">
                            <a:spcBef>
                              <a:spcPts val="0"/>
                            </a:spcBef>
                            <a:spcAft>
                              <a:spcPts val="0"/>
                            </a:spcAft>
                          </a:pPr>
                          <a:r>
                            <a:rPr lang="en-US" sz="1200" dirty="0">
                              <a:effectLst/>
                            </a:rPr>
                            <a:t> </a:t>
                          </a:r>
                          <a:endParaRPr lang="en-US" sz="1200" dirty="0">
                            <a:effectLst/>
                            <a:latin typeface="Cambria"/>
                            <a:ea typeface="MS Mincho"/>
                            <a:cs typeface="Times New Roman"/>
                          </a:endParaRPr>
                        </a:p>
                      </a:txBody>
                      <a:tcPr marL="68580" marR="68580" marT="0" marB="0"/>
                    </a:tc>
                    <a:tc hMerge="1">
                      <a:txBody>
                        <a:bodyPr/>
                        <a:lstStyle/>
                        <a:p>
                          <a:endParaRPr lang="en-US"/>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014947270"/>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endParaRPr lang="en-US"/>
                        </a:p>
                      </a:txBody>
                      <a:tcPr marL="68580" marR="68580" marT="0" marB="0">
                        <a:blipFill rotWithShape="1">
                          <a:blip r:embed="rId3"/>
                          <a:stretch>
                            <a:fillRect l="-145" t="-2456" r="-100724" b="-49474"/>
                          </a:stretch>
                        </a:blipFill>
                      </a:tcPr>
                    </a:tc>
                    <a:tc>
                      <a:txBody>
                        <a:bodyPr/>
                        <a:lstStyle/>
                        <a:p>
                          <a:endParaRPr lang="en-US"/>
                        </a:p>
                      </a:txBody>
                      <a:tcPr marL="68580" marR="68580" marT="0" marB="0">
                        <a:blipFill rotWithShape="1">
                          <a:blip r:embed="rId3"/>
                          <a:stretch>
                            <a:fillRect l="-99425" t="-2456" b="-49474"/>
                          </a:stretch>
                        </a:blipFill>
                      </a:tcPr>
                    </a:tc>
                  </a:tr>
                  <a:tr h="852360">
                    <a:tc gridSpan="2">
                      <a:txBody>
                        <a:bodyPr/>
                        <a:lstStyle/>
                        <a:p>
                          <a:endParaRPr lang="en-US"/>
                        </a:p>
                      </a:txBody>
                      <a:tcPr marL="68580" marR="68580" marT="0" marB="0">
                        <a:blipFill rotWithShape="1">
                          <a:blip r:embed="rId3"/>
                          <a:stretch>
                            <a:fillRect l="-72" t="-208571" b="-714"/>
                          </a:stretch>
                        </a:blipFill>
                      </a:tcPr>
                    </a:tc>
                    <a:tc hMerge="1">
                      <a:txBody>
                        <a:bodyPr/>
                        <a:lstStyle/>
                        <a:p>
                          <a:endParaRPr lang="en-US"/>
                        </a:p>
                      </a:txBody>
                      <a:tcPr/>
                    </a:tc>
                  </a:tr>
                </a:tbl>
              </a:graphicData>
            </a:graphic>
          </p:graphicFrame>
        </mc:Fallback>
      </mc:AlternateContent>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892659760"/>
              </p:ext>
            </p:extLst>
          </p:nvPr>
        </p:nvGraphicFramePr>
        <p:xfrm>
          <a:off x="304800" y="3429000"/>
          <a:ext cx="3166357" cy="2209800"/>
        </p:xfrm>
        <a:graphic>
          <a:graphicData uri="http://schemas.openxmlformats.org/presentationml/2006/ole">
            <mc:AlternateContent xmlns:mc="http://schemas.openxmlformats.org/markup-compatibility/2006">
              <mc:Choice xmlns:v="urn:schemas-microsoft-com:vml" Requires="v">
                <p:oleObj spid="_x0000_s4102" name="Bitmap Image" r:id="rId4" imgW="1961905" imgH="1371429" progId="Paint.Picture">
                  <p:embed/>
                </p:oleObj>
              </mc:Choice>
              <mc:Fallback>
                <p:oleObj name="Bitmap Image" r:id="rId4" imgW="1961905" imgH="1371429" progId="Paint.Picture">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429000"/>
                        <a:ext cx="3166357" cy="2209800"/>
                      </a:xfrm>
                      <a:prstGeom prst="rect">
                        <a:avLst/>
                      </a:prstGeom>
                      <a:noFill/>
                    </p:spPr>
                  </p:pic>
                </p:oleObj>
              </mc:Fallback>
            </mc:AlternateContent>
          </a:graphicData>
        </a:graphic>
      </p:graphicFrame>
    </p:spTree>
    <p:extLst>
      <p:ext uri="{BB962C8B-B14F-4D97-AF65-F5344CB8AC3E}">
        <p14:creationId xmlns:p14="http://schemas.microsoft.com/office/powerpoint/2010/main" val="3275837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014947270"/>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pPr marL="0" marR="0">
                            <a:spcBef>
                              <a:spcPts val="0"/>
                            </a:spcBef>
                            <a:spcAft>
                              <a:spcPts val="0"/>
                            </a:spcAft>
                          </a:pPr>
                          <a:r>
                            <a:rPr lang="en-US" sz="1200">
                              <a:effectLst/>
                            </a:rPr>
                            <a:t>Law of Sines:  If ABC is a triangle with sides a, b, and c, then </a:t>
                          </a:r>
                        </a:p>
                        <a:p>
                          <a:pPr marL="0" marR="0">
                            <a:spcBef>
                              <a:spcPts val="0"/>
                            </a:spcBef>
                            <a:spcAft>
                              <a:spcPts val="0"/>
                            </a:spcAft>
                          </a:pPr>
                          <a14:m>
                            <m:oMathPara xmlns:m="http://schemas.openxmlformats.org/officeDocument/2006/math">
                              <m:oMathParaPr>
                                <m:jc m:val="centerGroup"/>
                              </m:oMathParaPr>
                              <m:oMath xmlns:m="http://schemas.openxmlformats.org/officeDocument/2006/math">
                                <m:r>
                                  <a:rPr lang="en-US" sz="1400">
                                    <a:effectLst/>
                                    <a:latin typeface="Cambria Math"/>
                                  </a:rPr>
                                  <m:t>  </m:t>
                                </m:r>
                                <m:f>
                                  <m:fPr>
                                    <m:ctrlPr>
                                      <a:rPr lang="en-US" sz="1400" i="1">
                                        <a:effectLst/>
                                        <a:latin typeface="Cambria Math"/>
                                      </a:rPr>
                                    </m:ctrlPr>
                                  </m:fPr>
                                  <m:num>
                                    <m:r>
                                      <a:rPr lang="en-US" sz="1400">
                                        <a:effectLst/>
                                        <a:latin typeface="Cambria Math"/>
                                      </a:rPr>
                                      <m:t>𝑎</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𝐴</m:t>
                                        </m:r>
                                      </m:e>
                                    </m:func>
                                  </m:den>
                                </m:f>
                                <m:r>
                                  <a:rPr lang="en-US" sz="1400">
                                    <a:effectLst/>
                                    <a:latin typeface="Cambria Math"/>
                                  </a:rPr>
                                  <m:t>=</m:t>
                                </m:r>
                                <m:f>
                                  <m:fPr>
                                    <m:ctrlPr>
                                      <a:rPr lang="en-US" sz="1400" i="1">
                                        <a:effectLst/>
                                        <a:latin typeface="Cambria Math"/>
                                      </a:rPr>
                                    </m:ctrlPr>
                                  </m:fPr>
                                  <m:num>
                                    <m:r>
                                      <a:rPr lang="en-US" sz="1400">
                                        <a:effectLst/>
                                        <a:latin typeface="Cambria Math"/>
                                      </a:rPr>
                                      <m:t>𝑏</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𝐵</m:t>
                                        </m:r>
                                      </m:e>
                                    </m:func>
                                  </m:den>
                                </m:f>
                                <m:r>
                                  <a:rPr lang="en-US" sz="1400">
                                    <a:effectLst/>
                                    <a:latin typeface="Cambria Math"/>
                                  </a:rPr>
                                  <m:t>= </m:t>
                                </m:r>
                                <m:f>
                                  <m:fPr>
                                    <m:ctrlPr>
                                      <a:rPr lang="en-US" sz="1400" i="1">
                                        <a:effectLst/>
                                        <a:latin typeface="Cambria Math"/>
                                      </a:rPr>
                                    </m:ctrlPr>
                                  </m:fPr>
                                  <m:num>
                                    <m:r>
                                      <a:rPr lang="en-US" sz="1400">
                                        <a:effectLst/>
                                        <a:latin typeface="Cambria Math"/>
                                      </a:rPr>
                                      <m:t>𝑐</m:t>
                                    </m:r>
                                  </m:num>
                                  <m:den>
                                    <m:func>
                                      <m:funcPr>
                                        <m:ctrlPr>
                                          <a:rPr lang="en-US" sz="1400" i="1">
                                            <a:effectLst/>
                                            <a:latin typeface="Cambria Math"/>
                                          </a:rPr>
                                        </m:ctrlPr>
                                      </m:funcPr>
                                      <m:fName>
                                        <m:r>
                                          <m:rPr>
                                            <m:sty m:val="p"/>
                                          </m:rPr>
                                          <a:rPr lang="en-US" sz="1400">
                                            <a:effectLst/>
                                            <a:latin typeface="Cambria Math"/>
                                          </a:rPr>
                                          <m:t>sin</m:t>
                                        </m:r>
                                      </m:fName>
                                      <m:e>
                                        <m:r>
                                          <a:rPr lang="en-US" sz="1400">
                                            <a:effectLst/>
                                            <a:latin typeface="Cambria Math"/>
                                          </a:rPr>
                                          <m:t>𝐶</m:t>
                                        </m:r>
                                      </m:e>
                                    </m:func>
                                  </m:den>
                                </m:f>
                              </m:oMath>
                            </m:oMathPara>
                          </a14:m>
                          <a:endParaRPr lang="en-US" sz="1200">
                            <a:effectLst/>
                          </a:endParaRPr>
                        </a:p>
                        <a:p>
                          <a:pPr marL="0" marR="0">
                            <a:spcBef>
                              <a:spcPts val="0"/>
                            </a:spcBef>
                            <a:spcAft>
                              <a:spcPts val="0"/>
                            </a:spcAft>
                          </a:pPr>
                          <a:r>
                            <a:rPr lang="en-US" sz="1200">
                              <a:effectLst/>
                            </a:rPr>
                            <a:t> </a:t>
                          </a:r>
                        </a:p>
                        <a:p>
                          <a:pPr marL="0" marR="0">
                            <a:spcBef>
                              <a:spcPts val="0"/>
                            </a:spcBef>
                            <a:spcAft>
                              <a:spcPts val="0"/>
                            </a:spcAft>
                          </a:pPr>
                          <a:r>
                            <a:rPr lang="en-US" sz="1200">
                              <a:effectLst/>
                            </a:rPr>
                            <a:t>or it can be written as:</a:t>
                          </a:r>
                        </a:p>
                        <a:p>
                          <a:pPr marL="0" marR="0">
                            <a:spcBef>
                              <a:spcPts val="0"/>
                            </a:spcBef>
                            <a:spcAft>
                              <a:spcPts val="0"/>
                            </a:spcAft>
                          </a:pPr>
                          <a14:m>
                            <m:oMathPara xmlns:m="http://schemas.openxmlformats.org/officeDocument/2006/math">
                              <m:oMathParaPr>
                                <m:jc m:val="centerGroup"/>
                              </m:oMathParaPr>
                              <m:oMath xmlns:m="http://schemas.openxmlformats.org/officeDocument/2006/math">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𝐴</m:t>
                                        </m:r>
                                      </m:e>
                                    </m:func>
                                  </m:num>
                                  <m:den>
                                    <m:r>
                                      <a:rPr lang="en-US" sz="1200">
                                        <a:effectLst/>
                                        <a:latin typeface="Cambria Math"/>
                                      </a:rPr>
                                      <m:t>𝑎</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𝐵</m:t>
                                        </m:r>
                                      </m:e>
                                    </m:func>
                                  </m:num>
                                  <m:den>
                                    <m:r>
                                      <a:rPr lang="en-US" sz="1200">
                                        <a:effectLst/>
                                        <a:latin typeface="Cambria Math"/>
                                      </a:rPr>
                                      <m:t>𝑏</m:t>
                                    </m:r>
                                  </m:den>
                                </m:f>
                                <m:r>
                                  <a:rPr lang="en-US" sz="1200">
                                    <a:effectLst/>
                                    <a:latin typeface="Cambria Math"/>
                                  </a:rPr>
                                  <m:t>= </m:t>
                                </m:r>
                                <m:f>
                                  <m:fPr>
                                    <m:ctrlPr>
                                      <a:rPr lang="en-US" sz="1200" i="1">
                                        <a:effectLst/>
                                        <a:latin typeface="Cambria Math"/>
                                      </a:rPr>
                                    </m:ctrlPr>
                                  </m:fPr>
                                  <m:num>
                                    <m:func>
                                      <m:funcPr>
                                        <m:ctrlPr>
                                          <a:rPr lang="en-US" sz="1200" i="1">
                                            <a:effectLst/>
                                            <a:latin typeface="Cambria Math"/>
                                          </a:rPr>
                                        </m:ctrlPr>
                                      </m:funcPr>
                                      <m:fName>
                                        <m:r>
                                          <m:rPr>
                                            <m:sty m:val="p"/>
                                          </m:rPr>
                                          <a:rPr lang="en-US" sz="1200">
                                            <a:effectLst/>
                                            <a:latin typeface="Cambria Math"/>
                                          </a:rPr>
                                          <m:t>sin</m:t>
                                        </m:r>
                                      </m:fName>
                                      <m:e>
                                        <m:r>
                                          <a:rPr lang="en-US" sz="1200">
                                            <a:effectLst/>
                                            <a:latin typeface="Cambria Math"/>
                                          </a:rPr>
                                          <m:t>𝐶</m:t>
                                        </m:r>
                                      </m:e>
                                    </m:func>
                                  </m:num>
                                  <m:den>
                                    <m:r>
                                      <a:rPr lang="en-US" sz="1200">
                                        <a:effectLst/>
                                        <a:latin typeface="Cambria Math"/>
                                      </a:rPr>
                                      <m:t>𝑐</m:t>
                                    </m:r>
                                  </m:den>
                                </m:f>
                                <m:r>
                                  <a:rPr lang="en-US" sz="1200">
                                    <a:effectLst/>
                                    <a:latin typeface="Cambria Math"/>
                                  </a:rPr>
                                  <m:t> </m:t>
                                </m:r>
                              </m:oMath>
                            </m:oMathPara>
                          </a14:m>
                          <a:endParaRPr lang="en-US" sz="1200">
                            <a:effectLst/>
                          </a:endParaRPr>
                        </a:p>
                        <a:p>
                          <a:pPr marL="0" marR="0">
                            <a:spcBef>
                              <a:spcPts val="0"/>
                            </a:spcBef>
                            <a:spcAft>
                              <a:spcPts val="0"/>
                            </a:spcAft>
                          </a:pPr>
                          <a:r>
                            <a:rPr lang="en-US" sz="12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200">
                              <a:effectLst/>
                            </a:rPr>
                            <a:t>Law of Cosines:  If ABC is a triangle with sides a, b, and c, then  </a:t>
                          </a:r>
                        </a:p>
                        <a:p>
                          <a:pPr marL="0" marR="0">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𝑏𝑐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𝐴</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−2</m:t>
                                </m:r>
                                <m:r>
                                  <a:rPr lang="en-US" sz="1200">
                                    <a:effectLst/>
                                    <a:latin typeface="Cambria Math"/>
                                  </a:rPr>
                                  <m:t>𝑎𝑐</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𝐵</m:t>
                                    </m:r>
                                  </m:e>
                                </m:func>
                              </m:oMath>
                            </m:oMathPara>
                          </a14:m>
                          <a:endParaRPr lang="en-US" sz="1200">
                            <a:effectLst/>
                          </a:endParaRPr>
                        </a:p>
                        <a:p>
                          <a:pPr marL="0" marR="0" algn="ctr">
                            <a:spcBef>
                              <a:spcPts val="0"/>
                            </a:spcBef>
                            <a:spcAft>
                              <a:spcPts val="0"/>
                            </a:spcAft>
                          </a:pPr>
                          <a:r>
                            <a:rPr lang="en-US" sz="1200">
                              <a:effectLst/>
                            </a:rPr>
                            <a:t> </a:t>
                          </a: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200" i="1">
                                        <a:effectLst/>
                                        <a:latin typeface="Cambria Math"/>
                                      </a:rPr>
                                    </m:ctrlPr>
                                  </m:sSupPr>
                                  <m:e>
                                    <m:r>
                                      <a:rPr lang="en-US" sz="1200">
                                        <a:effectLst/>
                                        <a:latin typeface="Cambria Math"/>
                                      </a:rPr>
                                      <m:t>𝑐</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𝑎</m:t>
                                    </m:r>
                                  </m:e>
                                  <m:sup>
                                    <m:r>
                                      <a:rPr lang="en-US" sz="1200">
                                        <a:effectLst/>
                                        <a:latin typeface="Cambria Math"/>
                                      </a:rPr>
                                      <m:t>2</m:t>
                                    </m:r>
                                  </m:sup>
                                </m:sSup>
                                <m:r>
                                  <a:rPr lang="en-US" sz="1200">
                                    <a:effectLst/>
                                    <a:latin typeface="Cambria Math"/>
                                  </a:rPr>
                                  <m:t>+ </m:t>
                                </m:r>
                                <m:sSup>
                                  <m:sSupPr>
                                    <m:ctrlPr>
                                      <a:rPr lang="en-US" sz="1200" i="1">
                                        <a:effectLst/>
                                        <a:latin typeface="Cambria Math"/>
                                      </a:rPr>
                                    </m:ctrlPr>
                                  </m:sSupPr>
                                  <m:e>
                                    <m:r>
                                      <a:rPr lang="en-US" sz="1200">
                                        <a:effectLst/>
                                        <a:latin typeface="Cambria Math"/>
                                      </a:rPr>
                                      <m:t>𝑏</m:t>
                                    </m:r>
                                  </m:e>
                                  <m:sup>
                                    <m:r>
                                      <a:rPr lang="en-US" sz="1200">
                                        <a:effectLst/>
                                        <a:latin typeface="Cambria Math"/>
                                      </a:rPr>
                                      <m:t>2</m:t>
                                    </m:r>
                                  </m:sup>
                                </m:sSup>
                                <m:r>
                                  <a:rPr lang="en-US" sz="1200">
                                    <a:effectLst/>
                                    <a:latin typeface="Cambria Math"/>
                                  </a:rPr>
                                  <m:t>−2</m:t>
                                </m:r>
                                <m:r>
                                  <a:rPr lang="en-US" sz="1200">
                                    <a:effectLst/>
                                    <a:latin typeface="Cambria Math"/>
                                  </a:rPr>
                                  <m:t>𝑎𝑏</m:t>
                                </m:r>
                                <m:func>
                                  <m:funcPr>
                                    <m:ctrlPr>
                                      <a:rPr lang="en-US" sz="1200" i="1">
                                        <a:effectLst/>
                                        <a:latin typeface="Cambria Math"/>
                                      </a:rPr>
                                    </m:ctrlPr>
                                  </m:funcPr>
                                  <m:fName>
                                    <m:r>
                                      <m:rPr>
                                        <m:sty m:val="p"/>
                                      </m:rPr>
                                      <a:rPr lang="en-US" sz="1200">
                                        <a:effectLst/>
                                        <a:latin typeface="Cambria Math"/>
                                      </a:rPr>
                                      <m:t>cos</m:t>
                                    </m:r>
                                  </m:fName>
                                  <m:e>
                                    <m:r>
                                      <a:rPr lang="en-US" sz="1200">
                                        <a:effectLst/>
                                        <a:latin typeface="Cambria Math"/>
                                      </a:rPr>
                                      <m:t>𝐶</m:t>
                                    </m:r>
                                  </m:e>
                                </m:func>
                              </m:oMath>
                            </m:oMathPara>
                          </a14:m>
                          <a:endParaRPr lang="en-US" sz="1200">
                            <a:effectLst/>
                            <a:latin typeface="Cambria"/>
                            <a:ea typeface="MS Mincho"/>
                            <a:cs typeface="Times New Roman"/>
                          </a:endParaRPr>
                        </a:p>
                      </a:txBody>
                      <a:tcPr marL="68580" marR="68580" marT="0" marB="0"/>
                    </a:tc>
                  </a:tr>
                  <a:tr h="852360">
                    <a:tc gridSpan="2">
                      <a:txBody>
                        <a:bodyPr/>
                        <a:lstStyle/>
                        <a:p>
                          <a:pPr marL="0" marR="0">
                            <a:spcBef>
                              <a:spcPts val="0"/>
                            </a:spcBef>
                            <a:spcAft>
                              <a:spcPts val="0"/>
                            </a:spcAft>
                          </a:pPr>
                          <a:r>
                            <a:rPr lang="en-US" sz="1200" dirty="0">
                              <a:effectLst/>
                            </a:rPr>
                            <a:t>Heron’s Area Formula: If a triangle has sides a, b, and c, then </a:t>
                          </a:r>
                        </a:p>
                        <a:p>
                          <a:pPr marL="0" marR="0">
                            <a:spcBef>
                              <a:spcPts val="0"/>
                            </a:spcBef>
                            <a:spcAft>
                              <a:spcPts val="0"/>
                            </a:spcAft>
                          </a:pPr>
                          <a:r>
                            <a:rPr lang="en-US" sz="1200" dirty="0">
                              <a:effectLst/>
                            </a:rPr>
                            <a:t> </a:t>
                          </a:r>
                        </a:p>
                        <a:p>
                          <a:pPr marL="0" marR="0" algn="ctr">
                            <a:spcBef>
                              <a:spcPts val="0"/>
                            </a:spcBef>
                            <a:spcAft>
                              <a:spcPts val="0"/>
                            </a:spcAft>
                          </a:pPr>
                          <a14:m>
                            <m:oMath xmlns:m="http://schemas.openxmlformats.org/officeDocument/2006/math">
                              <m:r>
                                <a:rPr lang="en-US" sz="1200">
                                  <a:effectLst/>
                                  <a:latin typeface="Cambria Math"/>
                                </a:rPr>
                                <m:t>𝐴𝑟𝑒𝑎</m:t>
                              </m:r>
                              <m:r>
                                <a:rPr lang="en-US" sz="1200">
                                  <a:effectLst/>
                                  <a:latin typeface="Cambria Math"/>
                                </a:rPr>
                                <m:t>= </m:t>
                              </m:r>
                              <m:rad>
                                <m:radPr>
                                  <m:degHide m:val="on"/>
                                  <m:ctrlPr>
                                    <a:rPr lang="en-US" sz="1200" i="1">
                                      <a:effectLst/>
                                      <a:latin typeface="Cambria Math"/>
                                    </a:rPr>
                                  </m:ctrlPr>
                                </m:radPr>
                                <m:deg/>
                                <m:e>
                                  <m:r>
                                    <a:rPr lang="en-US" sz="1200">
                                      <a:effectLst/>
                                      <a:latin typeface="Cambria Math"/>
                                    </a:rPr>
                                    <m:t>𝑠</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𝑠</m:t>
                                  </m:r>
                                  <m:r>
                                    <a:rPr lang="en-US" sz="1200">
                                      <a:effectLst/>
                                      <a:latin typeface="Cambria Math"/>
                                    </a:rPr>
                                    <m:t>−</m:t>
                                  </m:r>
                                  <m:r>
                                    <a:rPr lang="en-US" sz="1200">
                                      <a:effectLst/>
                                      <a:latin typeface="Cambria Math"/>
                                    </a:rPr>
                                    <m:t>𝑐</m:t>
                                  </m:r>
                                  <m:r>
                                    <a:rPr lang="en-US" sz="1200">
                                      <a:effectLst/>
                                      <a:latin typeface="Cambria Math"/>
                                    </a:rPr>
                                    <m:t>)</m:t>
                                  </m:r>
                                </m:e>
                              </m:rad>
                            </m:oMath>
                          </a14:m>
                          <a:r>
                            <a:rPr lang="en-US" sz="1200" dirty="0">
                              <a:effectLst/>
                            </a:rPr>
                            <a:t>    where   </a:t>
                          </a:r>
                          <a14:m>
                            <m:oMath xmlns:m="http://schemas.openxmlformats.org/officeDocument/2006/math">
                              <m:r>
                                <a:rPr lang="en-US" sz="1200">
                                  <a:effectLst/>
                                  <a:latin typeface="Cambria Math"/>
                                </a:rPr>
                                <m:t>𝑠</m:t>
                              </m:r>
                              <m:r>
                                <a:rPr lang="en-US" sz="1200">
                                  <a:effectLst/>
                                  <a:latin typeface="Cambria Math"/>
                                </a:rPr>
                                <m:t>=</m:t>
                              </m:r>
                              <m:f>
                                <m:fPr>
                                  <m:ctrlPr>
                                    <a:rPr lang="en-US" sz="1200" i="1">
                                      <a:effectLst/>
                                      <a:latin typeface="Cambria Math"/>
                                    </a:rPr>
                                  </m:ctrlPr>
                                </m:fPr>
                                <m:num>
                                  <m:r>
                                    <a:rPr lang="en-US" sz="1200">
                                      <a:effectLst/>
                                      <a:latin typeface="Cambria Math"/>
                                    </a:rPr>
                                    <m:t>(</m:t>
                                  </m:r>
                                  <m:r>
                                    <a:rPr lang="en-US" sz="1200">
                                      <a:effectLst/>
                                      <a:latin typeface="Cambria Math"/>
                                    </a:rPr>
                                    <m:t>𝑎</m:t>
                                  </m:r>
                                  <m:r>
                                    <a:rPr lang="en-US" sz="1200">
                                      <a:effectLst/>
                                      <a:latin typeface="Cambria Math"/>
                                    </a:rPr>
                                    <m:t>+</m:t>
                                  </m:r>
                                  <m:r>
                                    <a:rPr lang="en-US" sz="1200">
                                      <a:effectLst/>
                                      <a:latin typeface="Cambria Math"/>
                                    </a:rPr>
                                    <m:t>𝑏</m:t>
                                  </m:r>
                                  <m:r>
                                    <a:rPr lang="en-US" sz="1200">
                                      <a:effectLst/>
                                      <a:latin typeface="Cambria Math"/>
                                    </a:rPr>
                                    <m:t>+</m:t>
                                  </m:r>
                                  <m:r>
                                    <a:rPr lang="en-US" sz="1200">
                                      <a:effectLst/>
                                      <a:latin typeface="Cambria Math"/>
                                    </a:rPr>
                                    <m:t>𝑐</m:t>
                                  </m:r>
                                  <m:r>
                                    <a:rPr lang="en-US" sz="1200">
                                      <a:effectLst/>
                                      <a:latin typeface="Cambria Math"/>
                                    </a:rPr>
                                    <m:t>)</m:t>
                                  </m:r>
                                </m:num>
                                <m:den>
                                  <m:r>
                                    <a:rPr lang="en-US" sz="1200">
                                      <a:effectLst/>
                                      <a:latin typeface="Cambria Math"/>
                                    </a:rPr>
                                    <m:t>2</m:t>
                                  </m:r>
                                </m:den>
                              </m:f>
                            </m:oMath>
                          </a14:m>
                          <a:endParaRPr lang="en-US" sz="1200" dirty="0">
                            <a:effectLst/>
                          </a:endParaRPr>
                        </a:p>
                        <a:p>
                          <a:pPr marL="0" marR="0" algn="ctr">
                            <a:spcBef>
                              <a:spcPts val="0"/>
                            </a:spcBef>
                            <a:spcAft>
                              <a:spcPts val="0"/>
                            </a:spcAft>
                          </a:pPr>
                          <a:r>
                            <a:rPr lang="en-US" sz="1200" dirty="0">
                              <a:effectLst/>
                            </a:rPr>
                            <a:t> </a:t>
                          </a:r>
                          <a:endParaRPr lang="en-US" sz="1200" dirty="0">
                            <a:effectLst/>
                            <a:latin typeface="Cambria"/>
                            <a:ea typeface="MS Mincho"/>
                            <a:cs typeface="Times New Roman"/>
                          </a:endParaRPr>
                        </a:p>
                      </a:txBody>
                      <a:tcPr marL="68580" marR="68580" marT="0" marB="0"/>
                    </a:tc>
                    <a:tc hMerge="1">
                      <a:txBody>
                        <a:bodyPr/>
                        <a:lstStyle/>
                        <a:p>
                          <a:endParaRPr lang="en-US"/>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014947270"/>
                  </p:ext>
                </p:extLst>
              </p:nvPr>
            </p:nvGraphicFramePr>
            <p:xfrm>
              <a:off x="228600" y="330539"/>
              <a:ext cx="8458200" cy="2590800"/>
            </p:xfrm>
            <a:graphic>
              <a:graphicData uri="http://schemas.openxmlformats.org/drawingml/2006/table">
                <a:tbl>
                  <a:tblPr firstRow="1" firstCol="1" bandRow="1">
                    <a:tableStyleId>{5C22544A-7EE6-4342-B048-85BDC9FD1C3A}</a:tableStyleId>
                  </a:tblPr>
                  <a:tblGrid>
                    <a:gridCol w="4215729"/>
                    <a:gridCol w="4242471"/>
                  </a:tblGrid>
                  <a:tr h="1738440">
                    <a:tc>
                      <a:txBody>
                        <a:bodyPr/>
                        <a:lstStyle/>
                        <a:p>
                          <a:endParaRPr lang="en-US"/>
                        </a:p>
                      </a:txBody>
                      <a:tcPr marL="68580" marR="68580" marT="0" marB="0">
                        <a:blipFill rotWithShape="1">
                          <a:blip r:embed="rId3"/>
                          <a:stretch>
                            <a:fillRect l="-145" t="-2456" r="-100724" b="-49474"/>
                          </a:stretch>
                        </a:blipFill>
                      </a:tcPr>
                    </a:tc>
                    <a:tc>
                      <a:txBody>
                        <a:bodyPr/>
                        <a:lstStyle/>
                        <a:p>
                          <a:endParaRPr lang="en-US"/>
                        </a:p>
                      </a:txBody>
                      <a:tcPr marL="68580" marR="68580" marT="0" marB="0">
                        <a:blipFill rotWithShape="1">
                          <a:blip r:embed="rId3"/>
                          <a:stretch>
                            <a:fillRect l="-99425" t="-2456" b="-49474"/>
                          </a:stretch>
                        </a:blipFill>
                      </a:tcPr>
                    </a:tc>
                  </a:tr>
                  <a:tr h="852360">
                    <a:tc gridSpan="2">
                      <a:txBody>
                        <a:bodyPr/>
                        <a:lstStyle/>
                        <a:p>
                          <a:endParaRPr lang="en-US"/>
                        </a:p>
                      </a:txBody>
                      <a:tcPr marL="68580" marR="68580" marT="0" marB="0">
                        <a:blipFill rotWithShape="1">
                          <a:blip r:embed="rId3"/>
                          <a:stretch>
                            <a:fillRect l="-72" t="-208571" b="-714"/>
                          </a:stretch>
                        </a:blipFill>
                      </a:tcPr>
                    </a:tc>
                    <a:tc hMerge="1">
                      <a:txBody>
                        <a:bodyPr/>
                        <a:lstStyle/>
                        <a:p>
                          <a:endParaRPr lang="en-US"/>
                        </a:p>
                      </a:txBody>
                      <a:tcPr/>
                    </a:tc>
                  </a:tr>
                </a:tbl>
              </a:graphicData>
            </a:graphic>
          </p:graphicFrame>
        </mc:Fallback>
      </mc:AlternateContent>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3116840385"/>
              </p:ext>
            </p:extLst>
          </p:nvPr>
        </p:nvGraphicFramePr>
        <p:xfrm>
          <a:off x="304799" y="3505200"/>
          <a:ext cx="4132679" cy="1676400"/>
        </p:xfrm>
        <a:graphic>
          <a:graphicData uri="http://schemas.openxmlformats.org/presentationml/2006/ole">
            <mc:AlternateContent xmlns:mc="http://schemas.openxmlformats.org/markup-compatibility/2006">
              <mc:Choice xmlns:v="urn:schemas-microsoft-com:vml" Requires="v">
                <p:oleObj spid="_x0000_s3078" name="Bitmap Image" r:id="rId4" imgW="1965960" imgH="800280" progId="Paint.Picture">
                  <p:embed/>
                </p:oleObj>
              </mc:Choice>
              <mc:Fallback>
                <p:oleObj name="Bitmap Image" r:id="rId4" imgW="1965960" imgH="800280" progId="Paint.Picture">
                  <p:embed/>
                  <p:pic>
                    <p:nvPicPr>
                      <p:cNvPr id="0" name="Object 1"/>
                      <p:cNvPicPr>
                        <a:picLocks noChangeAspect="1" noChangeArrowheads="1"/>
                      </p:cNvPicPr>
                      <p:nvPr/>
                    </p:nvPicPr>
                    <p:blipFill>
                      <a:blip r:embed="rId5"/>
                      <a:srcRect/>
                      <a:stretch>
                        <a:fillRect/>
                      </a:stretch>
                    </p:blipFill>
                    <p:spPr bwMode="auto">
                      <a:xfrm>
                        <a:off x="304799" y="3505200"/>
                        <a:ext cx="4132679" cy="1676400"/>
                      </a:xfrm>
                      <a:prstGeom prst="rect">
                        <a:avLst/>
                      </a:prstGeom>
                      <a:noFill/>
                    </p:spPr>
                  </p:pic>
                </p:oleObj>
              </mc:Fallback>
            </mc:AlternateContent>
          </a:graphicData>
        </a:graphic>
      </p:graphicFrame>
    </p:spTree>
    <p:extLst>
      <p:ext uri="{BB962C8B-B14F-4D97-AF65-F5344CB8AC3E}">
        <p14:creationId xmlns:p14="http://schemas.microsoft.com/office/powerpoint/2010/main" val="3275837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542" y="76200"/>
            <a:ext cx="9029199"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600" b="0" i="1" u="none" strike="noStrike" cap="none" normalizeH="0" baseline="0" dirty="0" smtClean="0">
                <a:ln>
                  <a:noFill/>
                </a:ln>
                <a:solidFill>
                  <a:schemeClr val="tx1"/>
                </a:solidFill>
                <a:effectLst/>
                <a:ea typeface="MS Mincho" pitchFamily="49" charset="-128"/>
                <a:cs typeface="Times New Roman" pitchFamily="18" charset="0"/>
              </a:rPr>
              <a:t>A can of soda is 3.6 inches tall and 2.5 inches in diameter. Use this information to answer the questions below.</a:t>
            </a:r>
            <a:endParaRPr kumimoji="0" lang="en-US" altLang="ja-JP"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ea typeface="MS Mincho" pitchFamily="49" charset="-128"/>
                <a:cs typeface="Times New Roman" pitchFamily="18" charset="0"/>
              </a:rPr>
              <a:t>Draw a two-dimensional shape that would need to be revolved around the x-axis to create the can of soda you see on the right.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ja-JP" sz="1600" dirty="0">
              <a:latin typeface="Cambria" pitchFamily="18" charset="0"/>
              <a:ea typeface="MS Mincho" pitchFamily="49" charset="-128"/>
              <a:cs typeface="Times New Roman" pitchFamily="18" charset="0"/>
            </a:endParaRPr>
          </a:p>
          <a:p>
            <a:pPr eaLnBrk="0" fontAlgn="base" hangingPunct="0">
              <a:spcBef>
                <a:spcPct val="0"/>
              </a:spcBef>
              <a:spcAft>
                <a:spcPct val="0"/>
              </a:spcAft>
            </a:pPr>
            <a:r>
              <a:rPr lang="en-US" sz="1600" dirty="0"/>
              <a:t>Think of a perfect cylinder as the model for the actual soda can.  If you took the can apart you would have a lid, a base, and the tin used for the sides.  Find the lengths of all of the dotted lines </a:t>
            </a:r>
            <a:r>
              <a:rPr lang="en-US" sz="1600" dirty="0" smtClean="0"/>
              <a:t>below</a:t>
            </a:r>
          </a:p>
          <a:p>
            <a:pPr eaLnBrk="0" fontAlgn="base" hangingPunct="0">
              <a:spcBef>
                <a:spcPct val="0"/>
              </a:spcBef>
              <a:spcAft>
                <a:spcPct val="0"/>
              </a:spcAft>
            </a:pPr>
            <a:endParaRPr lang="en-US" sz="1600" dirty="0" smtClean="0"/>
          </a:p>
          <a:p>
            <a:pPr eaLnBrk="0" fontAlgn="base" hangingPunct="0">
              <a:spcBef>
                <a:spcPct val="0"/>
              </a:spcBef>
              <a:spcAft>
                <a:spcPct val="0"/>
              </a:spcAft>
            </a:pPr>
            <a:endParaRPr lang="en-US" sz="1600" dirty="0" smtClean="0"/>
          </a:p>
          <a:p>
            <a:pPr eaLnBrk="0" fontAlgn="base" hangingPunct="0">
              <a:spcBef>
                <a:spcPct val="0"/>
              </a:spcBef>
              <a:spcAft>
                <a:spcPct val="0"/>
              </a:spcAft>
            </a:pPr>
            <a:endParaRPr lang="en-US" sz="1600" dirty="0"/>
          </a:p>
          <a:p>
            <a:pPr eaLnBrk="0" fontAlgn="base" hangingPunct="0">
              <a:spcBef>
                <a:spcPct val="0"/>
              </a:spcBef>
              <a:spcAft>
                <a:spcPct val="0"/>
              </a:spcAft>
            </a:pPr>
            <a:endParaRPr lang="en-US" sz="1600" dirty="0" smtClean="0"/>
          </a:p>
          <a:p>
            <a:pPr eaLnBrk="0" fontAlgn="base" hangingPunct="0">
              <a:spcBef>
                <a:spcPct val="0"/>
              </a:spcBef>
              <a:spcAft>
                <a:spcPct val="0"/>
              </a:spcAft>
            </a:pPr>
            <a:endParaRPr lang="en-US" sz="1600" dirty="0"/>
          </a:p>
          <a:p>
            <a:pPr eaLnBrk="0" fontAlgn="base" hangingPunct="0">
              <a:spcBef>
                <a:spcPct val="0"/>
              </a:spcBef>
              <a:spcAft>
                <a:spcPct val="0"/>
              </a:spcAft>
            </a:pPr>
            <a:endParaRPr lang="en-US" sz="1600" dirty="0" smtClean="0"/>
          </a:p>
          <a:p>
            <a:pPr eaLnBrk="0" fontAlgn="base" hangingPunct="0">
              <a:spcBef>
                <a:spcPct val="0"/>
              </a:spcBef>
              <a:spcAft>
                <a:spcPct val="0"/>
              </a:spcAft>
            </a:pPr>
            <a:endParaRPr lang="en-US" sz="1600" dirty="0"/>
          </a:p>
          <a:p>
            <a:pPr eaLnBrk="0" fontAlgn="base" hangingPunct="0">
              <a:spcBef>
                <a:spcPct val="0"/>
              </a:spcBef>
              <a:spcAft>
                <a:spcPct val="0"/>
              </a:spcAft>
            </a:pPr>
            <a:endParaRPr lang="en-US" sz="1600" dirty="0"/>
          </a:p>
          <a:p>
            <a:pPr eaLnBrk="0" fontAlgn="base" hangingPunct="0">
              <a:spcBef>
                <a:spcPct val="0"/>
              </a:spcBef>
              <a:spcAft>
                <a:spcPct val="0"/>
              </a:spcAft>
            </a:pPr>
            <a:r>
              <a:rPr lang="en-US" sz="1600" dirty="0"/>
              <a:t>Using the perfect cylinder model from number 17 above to find how much tin is used to make each soda can. (In other words, what is the surface area of the can?)</a:t>
            </a:r>
          </a:p>
          <a:p>
            <a:pPr eaLnBrk="0" fontAlgn="base" hangingPunct="0">
              <a:spcBef>
                <a:spcPct val="0"/>
              </a:spcBef>
              <a:spcAft>
                <a:spcPct val="0"/>
              </a:spcAft>
            </a:pPr>
            <a:endParaRPr lang="en-US" sz="1600" dirty="0"/>
          </a:p>
          <a:p>
            <a:pPr eaLnBrk="0" fontAlgn="base" hangingPunct="0">
              <a:spcBef>
                <a:spcPct val="0"/>
              </a:spcBef>
              <a:spcAft>
                <a:spcPct val="0"/>
              </a:spcAft>
            </a:pPr>
            <a:r>
              <a:rPr lang="en-US" sz="1600" dirty="0"/>
              <a:t>Using the perfect cylinder model from number 17 above find how much volume would be held in the soda can?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lang="en-US" sz="1600" dirty="0"/>
              <a:t>When you open a can of soda, you’ll notice that they always leave it a little bit empty. About ¼ inch of the can is air at the top.  Find the </a:t>
            </a:r>
            <a:r>
              <a:rPr lang="en-US" sz="1600" i="1" dirty="0"/>
              <a:t>actual</a:t>
            </a:r>
            <a:r>
              <a:rPr lang="en-US" sz="1600" dirty="0"/>
              <a:t> volume (in inches</a:t>
            </a:r>
            <a:r>
              <a:rPr lang="en-US" sz="1600" baseline="30000" dirty="0"/>
              <a:t>3</a:t>
            </a:r>
            <a:r>
              <a:rPr lang="en-US" sz="1600" dirty="0"/>
              <a:t> ) of soda you get when you buy a can.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2108250"/>
            <a:ext cx="3442335" cy="1362710"/>
          </a:xfrm>
          <a:prstGeom prst="rect">
            <a:avLst/>
          </a:prstGeom>
          <a:noFill/>
          <a:ln>
            <a:noFill/>
          </a:ln>
        </p:spPr>
      </p:pic>
      <p:pic>
        <p:nvPicPr>
          <p:cNvPr id="6" name="Picture 5" descr="https://encrypted-tbn1.gstatic.com/images?q=tbn:ANd9GcRoj3YBcUK6DGK-OHfEPXto4Z8DrWN6mhYm__t4glq75yRCWd8g"/>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981200"/>
            <a:ext cx="1308100" cy="1950720"/>
          </a:xfrm>
          <a:prstGeom prst="rect">
            <a:avLst/>
          </a:prstGeom>
          <a:noFill/>
          <a:ln>
            <a:noFill/>
          </a:ln>
        </p:spPr>
      </p:pic>
    </p:spTree>
    <p:extLst>
      <p:ext uri="{BB962C8B-B14F-4D97-AF65-F5344CB8AC3E}">
        <p14:creationId xmlns:p14="http://schemas.microsoft.com/office/powerpoint/2010/main" val="10319625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532</Words>
  <Application>Microsoft Office PowerPoint</Application>
  <PresentationFormat>On-screen Show (4:3)</PresentationFormat>
  <Paragraphs>92</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Concourse</vt:lpstr>
      <vt:lpstr>Bitmap Image</vt:lpstr>
      <vt:lpstr>Integrated Math Three – Mod 5 Test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Math Three – Mod 5 Test Review</dc:title>
  <dc:creator>Rex Viney</dc:creator>
  <cp:lastModifiedBy>Judy Viney</cp:lastModifiedBy>
  <cp:revision>5</cp:revision>
  <dcterms:created xsi:type="dcterms:W3CDTF">2017-01-29T23:55:46Z</dcterms:created>
  <dcterms:modified xsi:type="dcterms:W3CDTF">2018-01-30T19:40:23Z</dcterms:modified>
</cp:coreProperties>
</file>